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Gill Sans"/>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9" roundtripDataSignature="AMtx7miPYlUqUB393QuJ/q4acmH7awvl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illSans-bold.fntdata"/><Relationship Id="rId47" Type="http://schemas.openxmlformats.org/officeDocument/2006/relationships/font" Target="fonts/GillSans-regular.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33" name="Google Shape;23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43"/>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3"/>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3"/>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22" name="Google Shape;22;p43"/>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3"/>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2D58AC"/>
                </a:solidFill>
                <a:latin typeface="Gill Sans"/>
                <a:ea typeface="Gill Sans"/>
                <a:cs typeface="Gill Sans"/>
                <a:sym typeface="Gill Sans"/>
              </a:defRPr>
            </a:lvl1pPr>
            <a:lvl2pPr indent="0" lvl="1" marL="0" algn="r">
              <a:spcBef>
                <a:spcPts val="0"/>
              </a:spcBef>
              <a:buNone/>
              <a:defRPr b="0" i="0" sz="900" u="none" cap="none" strike="noStrike">
                <a:solidFill>
                  <a:srgbClr val="2D58AC"/>
                </a:solidFill>
                <a:latin typeface="Gill Sans"/>
                <a:ea typeface="Gill Sans"/>
                <a:cs typeface="Gill Sans"/>
                <a:sym typeface="Gill Sans"/>
              </a:defRPr>
            </a:lvl2pPr>
            <a:lvl3pPr indent="0" lvl="2" marL="0" algn="r">
              <a:spcBef>
                <a:spcPts val="0"/>
              </a:spcBef>
              <a:buNone/>
              <a:defRPr b="0" i="0" sz="900" u="none" cap="none" strike="noStrike">
                <a:solidFill>
                  <a:srgbClr val="2D58AC"/>
                </a:solidFill>
                <a:latin typeface="Gill Sans"/>
                <a:ea typeface="Gill Sans"/>
                <a:cs typeface="Gill Sans"/>
                <a:sym typeface="Gill Sans"/>
              </a:defRPr>
            </a:lvl3pPr>
            <a:lvl4pPr indent="0" lvl="3" marL="0" algn="r">
              <a:spcBef>
                <a:spcPts val="0"/>
              </a:spcBef>
              <a:buNone/>
              <a:defRPr b="0" i="0" sz="900" u="none" cap="none" strike="noStrike">
                <a:solidFill>
                  <a:srgbClr val="2D58AC"/>
                </a:solidFill>
                <a:latin typeface="Gill Sans"/>
                <a:ea typeface="Gill Sans"/>
                <a:cs typeface="Gill Sans"/>
                <a:sym typeface="Gill Sans"/>
              </a:defRPr>
            </a:lvl4pPr>
            <a:lvl5pPr indent="0" lvl="4" marL="0" algn="r">
              <a:spcBef>
                <a:spcPts val="0"/>
              </a:spcBef>
              <a:buNone/>
              <a:defRPr b="0" i="0" sz="900" u="none" cap="none" strike="noStrike">
                <a:solidFill>
                  <a:srgbClr val="2D58AC"/>
                </a:solidFill>
                <a:latin typeface="Gill Sans"/>
                <a:ea typeface="Gill Sans"/>
                <a:cs typeface="Gill Sans"/>
                <a:sym typeface="Gill Sans"/>
              </a:defRPr>
            </a:lvl5pPr>
            <a:lvl6pPr indent="0" lvl="5" marL="0" algn="r">
              <a:spcBef>
                <a:spcPts val="0"/>
              </a:spcBef>
              <a:buNone/>
              <a:defRPr b="0" i="0" sz="900" u="none" cap="none" strike="noStrike">
                <a:solidFill>
                  <a:srgbClr val="2D58AC"/>
                </a:solidFill>
                <a:latin typeface="Gill Sans"/>
                <a:ea typeface="Gill Sans"/>
                <a:cs typeface="Gill Sans"/>
                <a:sym typeface="Gill Sans"/>
              </a:defRPr>
            </a:lvl6pPr>
            <a:lvl7pPr indent="0" lvl="6" marL="0" algn="r">
              <a:spcBef>
                <a:spcPts val="0"/>
              </a:spcBef>
              <a:buNone/>
              <a:defRPr b="0" i="0" sz="900" u="none" cap="none" strike="noStrike">
                <a:solidFill>
                  <a:srgbClr val="2D58AC"/>
                </a:solidFill>
                <a:latin typeface="Gill Sans"/>
                <a:ea typeface="Gill Sans"/>
                <a:cs typeface="Gill Sans"/>
                <a:sym typeface="Gill Sans"/>
              </a:defRPr>
            </a:lvl7pPr>
            <a:lvl8pPr indent="0" lvl="7" marL="0" algn="r">
              <a:spcBef>
                <a:spcPts val="0"/>
              </a:spcBef>
              <a:buNone/>
              <a:defRPr b="0" i="0" sz="900" u="none" cap="none" strike="noStrike">
                <a:solidFill>
                  <a:srgbClr val="2D58AC"/>
                </a:solidFill>
                <a:latin typeface="Gill Sans"/>
                <a:ea typeface="Gill Sans"/>
                <a:cs typeface="Gill Sans"/>
                <a:sym typeface="Gill Sans"/>
              </a:defRPr>
            </a:lvl8pPr>
            <a:lvl9pPr indent="0" lvl="8" marL="0" algn="r">
              <a:spcBef>
                <a:spcPts val="0"/>
              </a:spcBef>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52"/>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2"/>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6" name="Google Shape;86;p5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53"/>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3"/>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3"/>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3" name="Google Shape;93;p53"/>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3"/>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3"/>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 name="Shape 25"/>
        <p:cNvGrpSpPr/>
        <p:nvPr/>
      </p:nvGrpSpPr>
      <p:grpSpPr>
        <a:xfrm>
          <a:off x="0" y="0"/>
          <a:ext cx="0" cy="0"/>
          <a:chOff x="0" y="0"/>
          <a:chExt cx="0" cy="0"/>
        </a:xfrm>
      </p:grpSpPr>
      <p:sp>
        <p:nvSpPr>
          <p:cNvPr id="26" name="Google Shape;26;p44"/>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4"/>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9" name="Google Shape;29;p44"/>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0" name="Google Shape;30;p4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45"/>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7" name="Google Shape;37;p4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5"/>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4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4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8" name="Google Shape;48;p47"/>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7"/>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48"/>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8"/>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8"/>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54" name="Google Shape;54;p4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49"/>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9"/>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61" name="Google Shape;61;p49"/>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2" name="Google Shape;62;p49"/>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63" name="Google Shape;63;p49"/>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4" name="Google Shape;64;p4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50"/>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0"/>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D58AC"/>
              </a:buClr>
              <a:buSzPts val="2000"/>
              <a:buFont typeface="Gill Sans"/>
              <a:buNone/>
              <a:defRPr b="0" sz="200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0"/>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71" name="Google Shape;71;p50"/>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2" name="Google Shape;72;p5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51"/>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1"/>
          <p:cNvSpPr/>
          <p:nvPr>
            <p:ph idx="2" type="pic"/>
          </p:nvPr>
        </p:nvSpPr>
        <p:spPr>
          <a:xfrm>
            <a:off x="447817" y="599725"/>
            <a:ext cx="11290859" cy="3557252"/>
          </a:xfrm>
          <a:prstGeom prst="rect">
            <a:avLst/>
          </a:prstGeom>
          <a:noFill/>
          <a:ln>
            <a:noFill/>
          </a:ln>
        </p:spPr>
      </p:sp>
      <p:sp>
        <p:nvSpPr>
          <p:cNvPr id="78" name="Google Shape;78;p51"/>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9" name="Google Shape;79;p5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42"/>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4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4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4" name="Google Shape;14;p4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4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jp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0.png"/><Relationship Id="rId8"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Digital Connections" id="102" name="Google Shape;102;p1"/>
          <p:cNvPicPr preferRelativeResize="0"/>
          <p:nvPr/>
        </p:nvPicPr>
        <p:blipFill rotWithShape="1">
          <a:blip r:embed="rId3">
            <a:alphaModFix/>
          </a:blip>
          <a:srcRect b="0" l="13265" r="3502" t="9090"/>
          <a:stretch/>
        </p:blipFill>
        <p:spPr>
          <a:xfrm>
            <a:off x="20" y="10"/>
            <a:ext cx="12191980" cy="6857990"/>
          </a:xfrm>
          <a:prstGeom prst="rect">
            <a:avLst/>
          </a:prstGeom>
          <a:noFill/>
          <a:ln>
            <a:noFill/>
          </a:ln>
        </p:spPr>
      </p:pic>
      <p:grpSp>
        <p:nvGrpSpPr>
          <p:cNvPr id="103" name="Google Shape;103;p1"/>
          <p:cNvGrpSpPr/>
          <p:nvPr/>
        </p:nvGrpSpPr>
        <p:grpSpPr>
          <a:xfrm>
            <a:off x="446534" y="453643"/>
            <a:ext cx="11298933" cy="98554"/>
            <a:chOff x="446534" y="453643"/>
            <a:chExt cx="11298933" cy="98554"/>
          </a:xfrm>
        </p:grpSpPr>
        <p:sp>
          <p:nvSpPr>
            <p:cNvPr id="104" name="Google Shape;104;p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
          <p:cNvSpPr/>
          <p:nvPr/>
        </p:nvSpPr>
        <p:spPr>
          <a:xfrm>
            <a:off x="448732" y="4428067"/>
            <a:ext cx="11260667" cy="1962497"/>
          </a:xfrm>
          <a:prstGeom prst="rect">
            <a:avLst/>
          </a:prstGeom>
          <a:solidFill>
            <a:schemeClr val="accent1">
              <a:alpha val="96862"/>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
          <p:cNvSpPr txBox="1"/>
          <p:nvPr>
            <p:ph type="ctrTitle"/>
          </p:nvPr>
        </p:nvSpPr>
        <p:spPr>
          <a:xfrm>
            <a:off x="581191" y="4572000"/>
            <a:ext cx="10993549" cy="895244"/>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6000"/>
              <a:buFont typeface="Gill Sans"/>
              <a:buNone/>
            </a:pPr>
            <a:r>
              <a:rPr lang="en-US" sz="6000">
                <a:solidFill>
                  <a:schemeClr val="lt1"/>
                </a:solidFill>
              </a:rPr>
              <a:t>RUBIBOT</a:t>
            </a:r>
            <a:endParaRPr/>
          </a:p>
        </p:txBody>
      </p:sp>
      <p:sp>
        <p:nvSpPr>
          <p:cNvPr id="109" name="Google Shape;109;p1"/>
          <p:cNvSpPr txBox="1"/>
          <p:nvPr>
            <p:ph idx="1" type="subTitle"/>
          </p:nvPr>
        </p:nvSpPr>
        <p:spPr>
          <a:xfrm>
            <a:off x="581194" y="5467246"/>
            <a:ext cx="10993546" cy="4848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72"/>
              <a:buNone/>
            </a:pPr>
            <a:r>
              <a:rPr lang="en-US">
                <a:solidFill>
                  <a:srgbClr val="7CEBFF"/>
                </a:solidFill>
              </a:rPr>
              <a:t>END-TERM REPORT</a:t>
            </a:r>
            <a:endParaRPr/>
          </a:p>
          <a:p>
            <a:pPr indent="0" lvl="0" marL="0" rtl="0" algn="l">
              <a:spcBef>
                <a:spcPts val="920"/>
              </a:spcBef>
              <a:spcAft>
                <a:spcPts val="0"/>
              </a:spcAft>
              <a:buSzPts val="1472"/>
              <a:buNone/>
            </a:pPr>
            <a:r>
              <a:t/>
            </a:r>
            <a:endParaRPr>
              <a:solidFill>
                <a:srgbClr val="7CEBFF"/>
              </a:solidFill>
            </a:endParaRPr>
          </a:p>
        </p:txBody>
      </p:sp>
      <p:pic>
        <p:nvPicPr>
          <p:cNvPr descr="Logo&#10;&#10;Description automatically generated" id="110" name="Google Shape;110;p1"/>
          <p:cNvPicPr preferRelativeResize="0"/>
          <p:nvPr/>
        </p:nvPicPr>
        <p:blipFill rotWithShape="1">
          <a:blip r:embed="rId4">
            <a:alphaModFix/>
          </a:blip>
          <a:srcRect b="0" l="0" r="0" t="0"/>
          <a:stretch/>
        </p:blipFill>
        <p:spPr>
          <a:xfrm>
            <a:off x="10524067" y="776817"/>
            <a:ext cx="1356783" cy="1356783"/>
          </a:xfrm>
          <a:prstGeom prst="rect">
            <a:avLst/>
          </a:prstGeom>
          <a:noFill/>
          <a:ln>
            <a:noFill/>
          </a:ln>
        </p:spPr>
      </p:pic>
      <p:pic>
        <p:nvPicPr>
          <p:cNvPr descr="Logo&#10;&#10;Description automatically generated" id="111" name="Google Shape;111;p1"/>
          <p:cNvPicPr preferRelativeResize="0"/>
          <p:nvPr/>
        </p:nvPicPr>
        <p:blipFill rotWithShape="1">
          <a:blip r:embed="rId5">
            <a:alphaModFix/>
          </a:blip>
          <a:srcRect b="0" l="0" r="0" t="0"/>
          <a:stretch/>
        </p:blipFill>
        <p:spPr>
          <a:xfrm>
            <a:off x="366713" y="781580"/>
            <a:ext cx="1573742" cy="638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ASSIGNMENT AND INITIAL BOT DESIGN IDEAS</a:t>
            </a:r>
            <a:endParaRPr/>
          </a:p>
        </p:txBody>
      </p:sp>
      <p:sp>
        <p:nvSpPr>
          <p:cNvPr id="198" name="Google Shape;198;p10"/>
          <p:cNvSpPr txBox="1"/>
          <p:nvPr>
            <p:ph idx="1" type="body"/>
          </p:nvPr>
        </p:nvSpPr>
        <p:spPr>
          <a:xfrm>
            <a:off x="581192" y="2180496"/>
            <a:ext cx="4933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1656"/>
              <a:buChar char="◼"/>
            </a:pPr>
            <a:r>
              <a:rPr b="1" lang="en-US"/>
              <a:t>Autodesk Fusion360 Assignment: </a:t>
            </a:r>
            <a:r>
              <a:rPr lang="en-US"/>
              <a:t>In week 3 we were given an Autodesk Fusion 360 assignment in which we had to make a model of a screw jack.</a:t>
            </a:r>
            <a:endParaRPr/>
          </a:p>
        </p:txBody>
      </p:sp>
      <p:pic>
        <p:nvPicPr>
          <p:cNvPr descr="A picture containing graphical user interface&#10;&#10;Description automatically generated" id="199" name="Google Shape;199;p10"/>
          <p:cNvPicPr preferRelativeResize="0"/>
          <p:nvPr/>
        </p:nvPicPr>
        <p:blipFill rotWithShape="1">
          <a:blip r:embed="rId3">
            <a:alphaModFix/>
          </a:blip>
          <a:srcRect b="0" l="0" r="0" t="0"/>
          <a:stretch/>
        </p:blipFill>
        <p:spPr>
          <a:xfrm>
            <a:off x="5222380" y="2045871"/>
            <a:ext cx="6553012" cy="40602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3600"/>
              <a:buFont typeface="Gill Sans"/>
              <a:buNone/>
            </a:pPr>
            <a:r>
              <a:rPr lang="en-US"/>
              <a:t>WEEK 4</a:t>
            </a:r>
            <a:endParaRPr/>
          </a:p>
        </p:txBody>
      </p:sp>
      <p:sp>
        <p:nvSpPr>
          <p:cNvPr id="205" name="Google Shape;205;p11"/>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72"/>
              <a:buNone/>
            </a:pPr>
            <a:r>
              <a:rPr lang="en-US">
                <a:solidFill>
                  <a:schemeClr val="lt1"/>
                </a:solidFill>
              </a:rPr>
              <a:t>.</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PRESENTATION OF BOT DESIGN </a:t>
            </a:r>
            <a:endParaRPr/>
          </a:p>
        </p:txBody>
      </p:sp>
      <p:sp>
        <p:nvSpPr>
          <p:cNvPr id="211" name="Google Shape;211;p12"/>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656"/>
              <a:buChar char="◼"/>
            </a:pPr>
            <a:r>
              <a:rPr lang="en-US"/>
              <a:t>In week 4 we were all divided in teams of 5 and we were asked to present ideas for bot design.</a:t>
            </a:r>
            <a:endParaRPr/>
          </a:p>
          <a:p>
            <a:pPr indent="-306000" lvl="0" marL="306000" rtl="0" algn="l">
              <a:spcBef>
                <a:spcPts val="960"/>
              </a:spcBef>
              <a:spcAft>
                <a:spcPts val="0"/>
              </a:spcAft>
              <a:buSzPts val="1656"/>
              <a:buChar char="◼"/>
            </a:pPr>
            <a:r>
              <a:rPr lang="en-US"/>
              <a:t>We all worked under our respective teams , discussed our individual ideas with each other and completed our bot design. </a:t>
            </a:r>
            <a:endParaRPr/>
          </a:p>
          <a:p>
            <a:pPr indent="-306000" lvl="0" marL="306000" rtl="0" algn="l">
              <a:spcBef>
                <a:spcPts val="960"/>
              </a:spcBef>
              <a:spcAft>
                <a:spcPts val="0"/>
              </a:spcAft>
              <a:buSzPts val="1656"/>
              <a:buChar char="◼"/>
            </a:pPr>
            <a:r>
              <a:rPr lang="en-US"/>
              <a:t>We had an online meet where each team presented their ideas for the Rubibot, where mentors provided their feedbacks and then asked us to design the respective bots in Fusion360.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3"/>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3600"/>
              <a:buFont typeface="Gill Sans"/>
              <a:buNone/>
            </a:pPr>
            <a:r>
              <a:rPr lang="en-US"/>
              <a:t>WEEK 5</a:t>
            </a:r>
            <a:endParaRPr/>
          </a:p>
        </p:txBody>
      </p:sp>
      <p:sp>
        <p:nvSpPr>
          <p:cNvPr id="217" name="Google Shape;217;p13"/>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72"/>
              <a:buNone/>
            </a:pPr>
            <a:r>
              <a:rPr lang="en-US">
                <a:solidFill>
                  <a:schemeClr val="lt1"/>
                </a:solidFill>
              </a:rPr>
              <a:t>.</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DISCUSSION AND MODIFICATION OF BOT DESIGN</a:t>
            </a:r>
            <a:endParaRPr/>
          </a:p>
        </p:txBody>
      </p:sp>
      <p:sp>
        <p:nvSpPr>
          <p:cNvPr id="223" name="Google Shape;223;p14"/>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656"/>
              <a:buChar char="◼"/>
            </a:pPr>
            <a:r>
              <a:rPr lang="en-US"/>
              <a:t>we all discussed our respective team work with mentors and they told us about various modification in our designs like our motors should be easily removable , make the design simple and economically affordable</a:t>
            </a:r>
            <a:endParaRPr/>
          </a:p>
          <a:p>
            <a:pPr indent="-200844" lvl="0" marL="306000" rtl="0" algn="l">
              <a:spcBef>
                <a:spcPts val="960"/>
              </a:spcBef>
              <a:spcAft>
                <a:spcPts val="0"/>
              </a:spcAft>
              <a:buSzPts val="1656"/>
              <a:buNone/>
            </a:pPr>
            <a:r>
              <a:t/>
            </a:r>
            <a:endParaRPr/>
          </a:p>
          <a:p>
            <a:pPr indent="-306000" lvl="0" marL="306000" rtl="0" algn="l">
              <a:spcBef>
                <a:spcPts val="960"/>
              </a:spcBef>
              <a:spcAft>
                <a:spcPts val="0"/>
              </a:spcAft>
              <a:buSzPts val="1656"/>
              <a:buChar char="◼"/>
            </a:pPr>
            <a:r>
              <a:rPr lang="en-US"/>
              <a:t> While selecting the Bot design we were asked to take care of the components used, their efficiency and if they are economic to the project.  We also tried to improvise our respective ideas, so that we can take out best ideas from different selected design.</a:t>
            </a:r>
            <a:endParaRPr/>
          </a:p>
          <a:p>
            <a:pPr indent="-306000" lvl="0" marL="306000" rtl="0" algn="l">
              <a:spcBef>
                <a:spcPts val="960"/>
              </a:spcBef>
              <a:spcAft>
                <a:spcPts val="0"/>
              </a:spcAft>
              <a:buSzPts val="1656"/>
              <a:buChar char="◼"/>
            </a:pPr>
            <a:r>
              <a:rPr lang="en-US"/>
              <a:t>After discussion we modified our bot designs.</a:t>
            </a:r>
            <a:endParaRPr/>
          </a:p>
          <a:p>
            <a:pPr indent="-200844" lvl="0" marL="306000" rtl="0" algn="l">
              <a:spcBef>
                <a:spcPts val="960"/>
              </a:spcBef>
              <a:spcAft>
                <a:spcPts val="0"/>
              </a:spcAft>
              <a:buSzPts val="1656"/>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5"/>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3600"/>
              <a:buFont typeface="Gill Sans"/>
              <a:buNone/>
            </a:pPr>
            <a:r>
              <a:rPr lang="en-US"/>
              <a:t>WEEK 6</a:t>
            </a:r>
            <a:endParaRPr/>
          </a:p>
        </p:txBody>
      </p:sp>
      <p:sp>
        <p:nvSpPr>
          <p:cNvPr id="229" name="Google Shape;229;p15"/>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72"/>
              <a:buNone/>
            </a:pPr>
            <a:r>
              <a:rPr lang="en-US">
                <a:solidFill>
                  <a:schemeClr val="lt1"/>
                </a:solidFill>
              </a:rPr>
              <a:t>.</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SELECTION OF BOT DESIGN</a:t>
            </a:r>
            <a:endParaRPr/>
          </a:p>
        </p:txBody>
      </p:sp>
      <p:sp>
        <p:nvSpPr>
          <p:cNvPr id="236" name="Google Shape;236;p16"/>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656"/>
              <a:buChar char="◼"/>
            </a:pPr>
            <a:r>
              <a:rPr lang="en-US"/>
              <a:t>After the final completion of bot design in fusion 360 by each teams , mentors selected the best bot design among  the teams and we all started working on selected bot design.</a:t>
            </a:r>
            <a:endParaRPr/>
          </a:p>
          <a:p>
            <a:pPr indent="-306000" lvl="0" marL="306000" rtl="0" algn="l">
              <a:spcBef>
                <a:spcPts val="960"/>
              </a:spcBef>
              <a:spcAft>
                <a:spcPts val="0"/>
              </a:spcAft>
              <a:buSzPts val="1656"/>
              <a:buChar char="◼"/>
            </a:pPr>
            <a:r>
              <a:rPr lang="en-US"/>
              <a:t>During working under teams we come across different ideas and possibilities and after working on this ideas and possibilities we got the most efficient version of our bot.</a:t>
            </a:r>
            <a:endParaRPr/>
          </a:p>
          <a:p>
            <a:pPr indent="-200844" lvl="0" marL="306000" rtl="0" algn="l">
              <a:spcBef>
                <a:spcPts val="960"/>
              </a:spcBef>
              <a:spcAft>
                <a:spcPts val="0"/>
              </a:spcAft>
              <a:buSzPts val="1656"/>
              <a:buNone/>
            </a:pPr>
            <a:r>
              <a:t/>
            </a:r>
            <a:endParaRPr/>
          </a:p>
          <a:p>
            <a:pPr indent="-200844" lvl="0" marL="306000" rtl="0" algn="l">
              <a:spcBef>
                <a:spcPts val="960"/>
              </a:spcBef>
              <a:spcAft>
                <a:spcPts val="0"/>
              </a:spcAft>
              <a:buSzPts val="1656"/>
              <a:buNone/>
            </a:pPr>
            <a:r>
              <a:t/>
            </a:r>
            <a:endParaRPr/>
          </a:p>
          <a:p>
            <a:pPr indent="-200844" lvl="0" marL="306000" rtl="0" algn="l">
              <a:spcBef>
                <a:spcPts val="960"/>
              </a:spcBef>
              <a:spcAft>
                <a:spcPts val="0"/>
              </a:spcAft>
              <a:buSzPts val="1656"/>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BOT DESIGN</a:t>
            </a:r>
            <a:endParaRPr/>
          </a:p>
        </p:txBody>
      </p:sp>
      <p:pic>
        <p:nvPicPr>
          <p:cNvPr descr="Screenshot (10).png" id="242" name="Google Shape;242;p17"/>
          <p:cNvPicPr preferRelativeResize="0"/>
          <p:nvPr>
            <p:ph idx="1" type="body"/>
          </p:nvPr>
        </p:nvPicPr>
        <p:blipFill rotWithShape="1">
          <a:blip r:embed="rId3">
            <a:alphaModFix/>
          </a:blip>
          <a:srcRect b="0" l="0" r="0" t="0"/>
          <a:stretch/>
        </p:blipFill>
        <p:spPr>
          <a:xfrm>
            <a:off x="3614391" y="2200815"/>
            <a:ext cx="4963218" cy="36390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18"/>
          <p:cNvPicPr preferRelativeResize="0"/>
          <p:nvPr/>
        </p:nvPicPr>
        <p:blipFill rotWithShape="1">
          <a:blip r:embed="rId3">
            <a:alphaModFix/>
          </a:blip>
          <a:srcRect b="0" l="0" r="0" t="0"/>
          <a:stretch/>
        </p:blipFill>
        <p:spPr>
          <a:xfrm>
            <a:off x="182881" y="641578"/>
            <a:ext cx="5130800" cy="2519359"/>
          </a:xfrm>
          <a:prstGeom prst="rect">
            <a:avLst/>
          </a:prstGeom>
          <a:noFill/>
          <a:ln>
            <a:noFill/>
          </a:ln>
        </p:spPr>
      </p:pic>
      <p:pic>
        <p:nvPicPr>
          <p:cNvPr id="248" name="Google Shape;248;p18"/>
          <p:cNvPicPr preferRelativeResize="0"/>
          <p:nvPr/>
        </p:nvPicPr>
        <p:blipFill rotWithShape="1">
          <a:blip r:embed="rId4">
            <a:alphaModFix/>
          </a:blip>
          <a:srcRect b="0" l="0" r="0" t="0"/>
          <a:stretch/>
        </p:blipFill>
        <p:spPr>
          <a:xfrm>
            <a:off x="5717894" y="641578"/>
            <a:ext cx="6078618" cy="3037093"/>
          </a:xfrm>
          <a:prstGeom prst="rect">
            <a:avLst/>
          </a:prstGeom>
          <a:noFill/>
          <a:ln>
            <a:noFill/>
          </a:ln>
        </p:spPr>
      </p:pic>
      <p:pic>
        <p:nvPicPr>
          <p:cNvPr id="249" name="Google Shape;249;p18"/>
          <p:cNvPicPr preferRelativeResize="0"/>
          <p:nvPr/>
        </p:nvPicPr>
        <p:blipFill rotWithShape="1">
          <a:blip r:embed="rId5">
            <a:alphaModFix/>
          </a:blip>
          <a:srcRect b="0" l="0" r="0" t="0"/>
          <a:stretch/>
        </p:blipFill>
        <p:spPr>
          <a:xfrm>
            <a:off x="2928396" y="3697064"/>
            <a:ext cx="6025537" cy="31801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19"/>
          <p:cNvPicPr preferRelativeResize="0"/>
          <p:nvPr/>
        </p:nvPicPr>
        <p:blipFill rotWithShape="1">
          <a:blip r:embed="rId3">
            <a:alphaModFix/>
          </a:blip>
          <a:srcRect b="0" l="0" r="0" t="0"/>
          <a:stretch/>
        </p:blipFill>
        <p:spPr>
          <a:xfrm>
            <a:off x="289368" y="982495"/>
            <a:ext cx="6192455" cy="4844374"/>
          </a:xfrm>
          <a:prstGeom prst="rect">
            <a:avLst/>
          </a:prstGeom>
          <a:noFill/>
          <a:ln>
            <a:noFill/>
          </a:ln>
        </p:spPr>
      </p:pic>
      <p:pic>
        <p:nvPicPr>
          <p:cNvPr id="255" name="Google Shape;255;p19"/>
          <p:cNvPicPr preferRelativeResize="0"/>
          <p:nvPr/>
        </p:nvPicPr>
        <p:blipFill rotWithShape="1">
          <a:blip r:embed="rId4">
            <a:alphaModFix/>
          </a:blip>
          <a:srcRect b="0" l="0" r="0" t="0"/>
          <a:stretch/>
        </p:blipFill>
        <p:spPr>
          <a:xfrm>
            <a:off x="5710176" y="982494"/>
            <a:ext cx="6192455" cy="48930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INTRODUCTION</a:t>
            </a:r>
            <a:endParaRPr/>
          </a:p>
        </p:txBody>
      </p:sp>
      <p:sp>
        <p:nvSpPr>
          <p:cNvPr id="117" name="Google Shape;117;p2"/>
          <p:cNvSpPr txBox="1"/>
          <p:nvPr>
            <p:ph idx="1" type="body"/>
          </p:nvPr>
        </p:nvSpPr>
        <p:spPr>
          <a:xfrm>
            <a:off x="581193" y="2228003"/>
            <a:ext cx="11433723" cy="4500880"/>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1840"/>
              <a:buChar char="◼"/>
            </a:pPr>
            <a:r>
              <a:rPr b="1" lang="en-US" sz="2000"/>
              <a:t>RubiBot</a:t>
            </a:r>
            <a:r>
              <a:rPr lang="en-US" sz="2000"/>
              <a:t> is a collaborative project offered by SpeedCubing Club and Robotics Club. This Robot would be capable of solving the 3*3*3 Rubik's cube by identifying the scramble and analysing the cases of solving the cube.</a:t>
            </a:r>
            <a:endParaRPr sz="2000"/>
          </a:p>
          <a:p>
            <a:pPr indent="-305435" lvl="0" marL="305435" rtl="0" algn="l">
              <a:spcBef>
                <a:spcPts val="1000"/>
              </a:spcBef>
              <a:spcAft>
                <a:spcPts val="0"/>
              </a:spcAft>
              <a:buSzPts val="1840"/>
              <a:buChar char="◼"/>
            </a:pPr>
            <a:r>
              <a:rPr lang="en-US" sz="2000"/>
              <a:t>It would be using advanced methods of speedsolving like the CFOP method aka. Fridrich's Method. The Robot will be traditionally constructed using various devices like sensors, motors, etc. </a:t>
            </a:r>
            <a:endParaRPr sz="2000"/>
          </a:p>
          <a:p>
            <a:pPr indent="-305435" lvl="0" marL="305435" rtl="0" algn="l">
              <a:spcBef>
                <a:spcPts val="1000"/>
              </a:spcBef>
              <a:spcAft>
                <a:spcPts val="0"/>
              </a:spcAft>
              <a:buSzPts val="1840"/>
              <a:buChar char="◼"/>
            </a:pPr>
            <a:r>
              <a:rPr lang="en-US" sz="2000"/>
              <a:t>This project would offer students a chance to have a distinct thinking by having the critical knowledge of speedcubing going hand in hand with Robotics mechanisms. </a:t>
            </a:r>
            <a:endParaRPr sz="2000"/>
          </a:p>
          <a:p>
            <a:pPr indent="-305435" lvl="0" marL="305435" rtl="0" algn="l">
              <a:spcBef>
                <a:spcPts val="1000"/>
              </a:spcBef>
              <a:spcAft>
                <a:spcPts val="0"/>
              </a:spcAft>
              <a:buSzPts val="1840"/>
              <a:buChar char="◼"/>
            </a:pPr>
            <a:r>
              <a:rPr lang="en-US" sz="2000"/>
              <a:t>This project would be involving mechanical as well as technical work, as the backend of the project would be fulfilled by the knowledge of Cubing and its various algorithms while the frontend part would include working on assembling Robot elements and then finally coding so that we get desired outcomes after using algorithms with ease.</a:t>
            </a:r>
            <a:endParaRPr sz="2000"/>
          </a:p>
          <a:p>
            <a:pPr indent="0" lvl="0" marL="0" rtl="0" algn="l">
              <a:spcBef>
                <a:spcPts val="1000"/>
              </a:spcBef>
              <a:spcAft>
                <a:spcPts val="0"/>
              </a:spcAft>
              <a:buSzPts val="1840"/>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0"/>
          <p:cNvPicPr preferRelativeResize="0"/>
          <p:nvPr/>
        </p:nvPicPr>
        <p:blipFill rotWithShape="1">
          <a:blip r:embed="rId3">
            <a:alphaModFix/>
          </a:blip>
          <a:srcRect b="0" l="0" r="0" t="0"/>
          <a:stretch/>
        </p:blipFill>
        <p:spPr>
          <a:xfrm>
            <a:off x="7412476" y="1015228"/>
            <a:ext cx="4396903" cy="4827544"/>
          </a:xfrm>
          <a:prstGeom prst="rect">
            <a:avLst/>
          </a:prstGeom>
          <a:noFill/>
          <a:ln>
            <a:noFill/>
          </a:ln>
        </p:spPr>
      </p:pic>
      <p:pic>
        <p:nvPicPr>
          <p:cNvPr id="262" name="Google Shape;262;p20"/>
          <p:cNvPicPr preferRelativeResize="0"/>
          <p:nvPr/>
        </p:nvPicPr>
        <p:blipFill rotWithShape="1">
          <a:blip r:embed="rId4">
            <a:alphaModFix/>
          </a:blip>
          <a:srcRect b="0" l="0" r="0" t="0"/>
          <a:stretch/>
        </p:blipFill>
        <p:spPr>
          <a:xfrm>
            <a:off x="457200" y="1015228"/>
            <a:ext cx="6406955" cy="48275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1"/>
          <p:cNvPicPr preferRelativeResize="0"/>
          <p:nvPr/>
        </p:nvPicPr>
        <p:blipFill rotWithShape="1">
          <a:blip r:embed="rId3">
            <a:alphaModFix/>
          </a:blip>
          <a:srcRect b="0" l="0" r="0" t="0"/>
          <a:stretch/>
        </p:blipFill>
        <p:spPr>
          <a:xfrm>
            <a:off x="1926077" y="1128409"/>
            <a:ext cx="8210144" cy="50486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2"/>
          <p:cNvPicPr preferRelativeResize="0"/>
          <p:nvPr/>
        </p:nvPicPr>
        <p:blipFill rotWithShape="1">
          <a:blip r:embed="rId3">
            <a:alphaModFix/>
          </a:blip>
          <a:srcRect b="0" l="0" r="0" t="0"/>
          <a:stretch/>
        </p:blipFill>
        <p:spPr>
          <a:xfrm>
            <a:off x="1478604" y="680937"/>
            <a:ext cx="9124546" cy="2748064"/>
          </a:xfrm>
          <a:prstGeom prst="rect">
            <a:avLst/>
          </a:prstGeom>
          <a:noFill/>
          <a:ln>
            <a:noFill/>
          </a:ln>
        </p:spPr>
      </p:pic>
      <p:pic>
        <p:nvPicPr>
          <p:cNvPr id="273" name="Google Shape;273;p22"/>
          <p:cNvPicPr preferRelativeResize="0"/>
          <p:nvPr/>
        </p:nvPicPr>
        <p:blipFill rotWithShape="1">
          <a:blip r:embed="rId4">
            <a:alphaModFix/>
          </a:blip>
          <a:srcRect b="0" l="0" r="0" t="0"/>
          <a:stretch/>
        </p:blipFill>
        <p:spPr>
          <a:xfrm>
            <a:off x="1478605" y="3822971"/>
            <a:ext cx="9124546" cy="27480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3600"/>
              <a:buFont typeface="Gill Sans"/>
              <a:buNone/>
            </a:pPr>
            <a:r>
              <a:rPr lang="en-US"/>
              <a:t>WEEK 7</a:t>
            </a:r>
            <a:endParaRPr/>
          </a:p>
        </p:txBody>
      </p:sp>
      <p:sp>
        <p:nvSpPr>
          <p:cNvPr id="279" name="Google Shape;279;p23"/>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72"/>
              <a:buNone/>
            </a:pPr>
            <a:r>
              <a:rPr lang="en-US">
                <a:solidFill>
                  <a:schemeClr val="lt1"/>
                </a:solidFill>
              </a:rPr>
              <a:t>.</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ARDUINO CODE</a:t>
            </a:r>
            <a:endParaRPr/>
          </a:p>
        </p:txBody>
      </p:sp>
      <p:sp>
        <p:nvSpPr>
          <p:cNvPr id="285" name="Google Shape;285;p24"/>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fontScale="92500" lnSpcReduction="10000"/>
          </a:bodyPr>
          <a:lstStyle/>
          <a:p>
            <a:pPr indent="-306000" lvl="0" marL="306000" rtl="0" algn="l">
              <a:spcBef>
                <a:spcPts val="0"/>
              </a:spcBef>
              <a:spcAft>
                <a:spcPts val="0"/>
              </a:spcAft>
              <a:buSzPct val="91999"/>
              <a:buChar char="◼"/>
            </a:pPr>
            <a:r>
              <a:rPr lang="en-US"/>
              <a:t>Given Arduino code takes a string as an input from the Serial Monitor. This string is the solution to the given scramble. The setup function specifies the location of all the output pins to the six motors. The loop function takes one move at a time and performs it on the cube . Here is how the code works:</a:t>
            </a:r>
            <a:endParaRPr/>
          </a:p>
          <a:p>
            <a:pPr indent="-306000" lvl="0" marL="306000" rtl="0" algn="l">
              <a:spcBef>
                <a:spcPts val="933"/>
              </a:spcBef>
              <a:spcAft>
                <a:spcPts val="0"/>
              </a:spcAft>
              <a:buSzPct val="91999"/>
              <a:buChar char="◼"/>
            </a:pPr>
            <a:r>
              <a:rPr lang="en-US"/>
              <a:t>The solution string is the input to the scramble. Ex: RUruLLfU                                                                                    Here , we use lowercase letters instead of prime symbols, i.e. R represents R’</a:t>
            </a:r>
            <a:endParaRPr/>
          </a:p>
          <a:p>
            <a:pPr indent="-306000" lvl="0" marL="306000" rtl="0" algn="l">
              <a:spcBef>
                <a:spcPts val="933"/>
              </a:spcBef>
              <a:spcAft>
                <a:spcPts val="0"/>
              </a:spcAft>
              <a:buSzPct val="91999"/>
              <a:buChar char="◼"/>
            </a:pPr>
            <a:r>
              <a:rPr lang="en-US"/>
              <a:t>The code stores the string in a variable using the Serial.readString() function.</a:t>
            </a:r>
            <a:endParaRPr/>
          </a:p>
          <a:p>
            <a:pPr indent="-306000" lvl="0" marL="306000" rtl="0" algn="l">
              <a:spcBef>
                <a:spcPts val="933"/>
              </a:spcBef>
              <a:spcAft>
                <a:spcPts val="0"/>
              </a:spcAft>
              <a:buSzPct val="91999"/>
              <a:buChar char="◼"/>
            </a:pPr>
            <a:r>
              <a:rPr lang="en-US"/>
              <a:t>The loop () function reads one character at a time and sends it to switch () function.                                                         </a:t>
            </a:r>
            <a:endParaRPr/>
          </a:p>
          <a:p>
            <a:pPr indent="-306000" lvl="0" marL="306000" rtl="0" algn="l">
              <a:spcBef>
                <a:spcPts val="933"/>
              </a:spcBef>
              <a:spcAft>
                <a:spcPts val="0"/>
              </a:spcAft>
              <a:buSzPct val="91999"/>
              <a:buNone/>
            </a:pPr>
            <a:r>
              <a:rPr lang="en-US"/>
              <a:t>      it also prints the specified move on the terminal.</a:t>
            </a:r>
            <a:endParaRPr/>
          </a:p>
          <a:p>
            <a:pPr indent="-306000" lvl="0" marL="306000" rtl="0" algn="l">
              <a:spcBef>
                <a:spcPts val="933"/>
              </a:spcBef>
              <a:spcAft>
                <a:spcPts val="0"/>
              </a:spcAft>
              <a:buSzPct val="91999"/>
              <a:buNone/>
            </a:pPr>
            <a:r>
              <a:t/>
            </a:r>
            <a:endParaRPr/>
          </a:p>
          <a:p>
            <a:pPr indent="-208730" lvl="0" marL="306000" rtl="0" algn="l">
              <a:spcBef>
                <a:spcPts val="933"/>
              </a:spcBef>
              <a:spcAft>
                <a:spcPts val="0"/>
              </a:spcAft>
              <a:buSzPct val="91999"/>
              <a:buNone/>
            </a:pPr>
            <a:r>
              <a:t/>
            </a:r>
            <a:endParaRPr/>
          </a:p>
          <a:p>
            <a:pPr indent="-306000" lvl="0" marL="306000" rtl="0" algn="l">
              <a:spcBef>
                <a:spcPts val="933"/>
              </a:spcBef>
              <a:spcAft>
                <a:spcPts val="0"/>
              </a:spcAft>
              <a:buSzPct val="91999"/>
              <a:buNone/>
            </a:pPr>
            <a:r>
              <a:rPr lang="en-US"/>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656"/>
              <a:buChar char="◼"/>
            </a:pPr>
            <a:r>
              <a:rPr lang="en-US"/>
              <a:t>The switch function tells the code which motors are to be moved and in what direction.                                      For example “R” input will activate the motor connected to right face in the clockwise direction.</a:t>
            </a:r>
            <a:endParaRPr/>
          </a:p>
          <a:p>
            <a:pPr indent="-306000" lvl="0" marL="306000" rtl="0" algn="l">
              <a:spcBef>
                <a:spcPts val="960"/>
              </a:spcBef>
              <a:spcAft>
                <a:spcPts val="0"/>
              </a:spcAft>
              <a:buSzPts val="1656"/>
              <a:buChar char="◼"/>
            </a:pPr>
            <a:r>
              <a:rPr lang="en-US"/>
              <a:t>The actual motion happens through the rotate () function , which takes motor number , and direction as input and performs a 90 degree turn on the specified motor.</a:t>
            </a:r>
            <a:endParaRPr/>
          </a:p>
          <a:p>
            <a:pPr indent="-306000" lvl="0" marL="306000" rtl="0" algn="l">
              <a:spcBef>
                <a:spcPts val="960"/>
              </a:spcBef>
              <a:spcAft>
                <a:spcPts val="0"/>
              </a:spcAft>
              <a:buSzPts val="1656"/>
              <a:buChar char="◼"/>
            </a:pPr>
            <a:r>
              <a:rPr lang="en-US"/>
              <a:t>There is a delay of one second (which can be adjusted) before iterating the loop again.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ARDUINO CODE</a:t>
            </a:r>
            <a:endParaRPr/>
          </a:p>
        </p:txBody>
      </p:sp>
      <p:pic>
        <p:nvPicPr>
          <p:cNvPr id="296" name="Google Shape;296;p26"/>
          <p:cNvPicPr preferRelativeResize="0"/>
          <p:nvPr/>
        </p:nvPicPr>
        <p:blipFill rotWithShape="1">
          <a:blip r:embed="rId3">
            <a:alphaModFix/>
          </a:blip>
          <a:srcRect b="0" l="0" r="0" t="0"/>
          <a:stretch/>
        </p:blipFill>
        <p:spPr>
          <a:xfrm>
            <a:off x="1228725" y="2200275"/>
            <a:ext cx="8986838" cy="4314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27"/>
          <p:cNvPicPr preferRelativeResize="0"/>
          <p:nvPr/>
        </p:nvPicPr>
        <p:blipFill rotWithShape="1">
          <a:blip r:embed="rId3">
            <a:alphaModFix/>
          </a:blip>
          <a:srcRect b="0" l="0" r="0" t="0"/>
          <a:stretch/>
        </p:blipFill>
        <p:spPr>
          <a:xfrm>
            <a:off x="757976" y="865154"/>
            <a:ext cx="4922977" cy="5457826"/>
          </a:xfrm>
          <a:prstGeom prst="rect">
            <a:avLst/>
          </a:prstGeom>
          <a:noFill/>
          <a:ln>
            <a:noFill/>
          </a:ln>
        </p:spPr>
      </p:pic>
      <p:pic>
        <p:nvPicPr>
          <p:cNvPr id="302" name="Google Shape;302;p27"/>
          <p:cNvPicPr preferRelativeResize="0"/>
          <p:nvPr/>
        </p:nvPicPr>
        <p:blipFill rotWithShape="1">
          <a:blip r:embed="rId4">
            <a:alphaModFix/>
          </a:blip>
          <a:srcRect b="0" l="0" r="0" t="0"/>
          <a:stretch/>
        </p:blipFill>
        <p:spPr>
          <a:xfrm>
            <a:off x="6385601" y="865154"/>
            <a:ext cx="4820663" cy="54560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8"/>
          <p:cNvPicPr preferRelativeResize="0"/>
          <p:nvPr/>
        </p:nvPicPr>
        <p:blipFill rotWithShape="1">
          <a:blip r:embed="rId3">
            <a:alphaModFix/>
          </a:blip>
          <a:srcRect b="0" l="0" r="0" t="0"/>
          <a:stretch/>
        </p:blipFill>
        <p:spPr>
          <a:xfrm>
            <a:off x="980875" y="828675"/>
            <a:ext cx="4703323" cy="5772150"/>
          </a:xfrm>
          <a:prstGeom prst="rect">
            <a:avLst/>
          </a:prstGeom>
          <a:noFill/>
          <a:ln>
            <a:noFill/>
          </a:ln>
        </p:spPr>
      </p:pic>
      <p:pic>
        <p:nvPicPr>
          <p:cNvPr id="308" name="Google Shape;308;p28"/>
          <p:cNvPicPr preferRelativeResize="0"/>
          <p:nvPr/>
        </p:nvPicPr>
        <p:blipFill rotWithShape="1">
          <a:blip r:embed="rId4">
            <a:alphaModFix/>
          </a:blip>
          <a:srcRect b="0" l="0" r="0" t="0"/>
          <a:stretch/>
        </p:blipFill>
        <p:spPr>
          <a:xfrm>
            <a:off x="6507803" y="855121"/>
            <a:ext cx="4591457" cy="57457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9"/>
          <p:cNvSpPr txBox="1"/>
          <p:nvPr>
            <p:ph type="title"/>
          </p:nvPr>
        </p:nvSpPr>
        <p:spPr>
          <a:xfrm>
            <a:off x="581192" y="700502"/>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CODE FOR SCRAMBLING THE CUBE</a:t>
            </a:r>
            <a:endParaRPr/>
          </a:p>
        </p:txBody>
      </p:sp>
      <p:sp>
        <p:nvSpPr>
          <p:cNvPr id="315" name="Google Shape;315;p2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56"/>
              <a:buNone/>
            </a:pPr>
            <a:r>
              <a:rPr lang="en-US">
                <a:solidFill>
                  <a:schemeClr val="lt1"/>
                </a:solidFill>
              </a:rPr>
              <a:t>.</a:t>
            </a:r>
            <a:endParaRPr/>
          </a:p>
        </p:txBody>
      </p:sp>
      <p:pic>
        <p:nvPicPr>
          <p:cNvPr id="316" name="Google Shape;316;p29"/>
          <p:cNvPicPr preferRelativeResize="0"/>
          <p:nvPr/>
        </p:nvPicPr>
        <p:blipFill rotWithShape="1">
          <a:blip r:embed="rId3">
            <a:alphaModFix/>
          </a:blip>
          <a:srcRect b="0" l="0" r="0" t="0"/>
          <a:stretch/>
        </p:blipFill>
        <p:spPr>
          <a:xfrm>
            <a:off x="457200" y="1829269"/>
            <a:ext cx="4240793" cy="2638620"/>
          </a:xfrm>
          <a:prstGeom prst="rect">
            <a:avLst/>
          </a:prstGeom>
          <a:noFill/>
          <a:ln>
            <a:noFill/>
          </a:ln>
        </p:spPr>
      </p:pic>
      <p:pic>
        <p:nvPicPr>
          <p:cNvPr id="317" name="Google Shape;317;p29"/>
          <p:cNvPicPr preferRelativeResize="0"/>
          <p:nvPr/>
        </p:nvPicPr>
        <p:blipFill rotWithShape="1">
          <a:blip r:embed="rId4">
            <a:alphaModFix/>
          </a:blip>
          <a:srcRect b="0" l="0" r="0" t="0"/>
          <a:stretch/>
        </p:blipFill>
        <p:spPr>
          <a:xfrm>
            <a:off x="457200" y="4467889"/>
            <a:ext cx="4418300" cy="2399838"/>
          </a:xfrm>
          <a:prstGeom prst="rect">
            <a:avLst/>
          </a:prstGeom>
          <a:noFill/>
          <a:ln>
            <a:noFill/>
          </a:ln>
        </p:spPr>
      </p:pic>
      <p:pic>
        <p:nvPicPr>
          <p:cNvPr id="318" name="Google Shape;318;p29"/>
          <p:cNvPicPr preferRelativeResize="0"/>
          <p:nvPr/>
        </p:nvPicPr>
        <p:blipFill rotWithShape="1">
          <a:blip r:embed="rId5">
            <a:alphaModFix/>
          </a:blip>
          <a:srcRect b="0" l="0" r="0" t="0"/>
          <a:stretch/>
        </p:blipFill>
        <p:spPr>
          <a:xfrm>
            <a:off x="4697993" y="1819543"/>
            <a:ext cx="3886923" cy="2684876"/>
          </a:xfrm>
          <a:prstGeom prst="rect">
            <a:avLst/>
          </a:prstGeom>
          <a:noFill/>
          <a:ln>
            <a:noFill/>
          </a:ln>
        </p:spPr>
      </p:pic>
      <p:pic>
        <p:nvPicPr>
          <p:cNvPr id="319" name="Google Shape;319;p29"/>
          <p:cNvPicPr preferRelativeResize="0"/>
          <p:nvPr/>
        </p:nvPicPr>
        <p:blipFill rotWithShape="1">
          <a:blip r:embed="rId6">
            <a:alphaModFix/>
          </a:blip>
          <a:srcRect b="0" l="0" r="0" t="0"/>
          <a:stretch/>
        </p:blipFill>
        <p:spPr>
          <a:xfrm>
            <a:off x="4875500" y="4504418"/>
            <a:ext cx="3709416" cy="2373035"/>
          </a:xfrm>
          <a:prstGeom prst="rect">
            <a:avLst/>
          </a:prstGeom>
          <a:noFill/>
          <a:ln>
            <a:noFill/>
          </a:ln>
        </p:spPr>
      </p:pic>
      <p:pic>
        <p:nvPicPr>
          <p:cNvPr id="320" name="Google Shape;320;p29"/>
          <p:cNvPicPr preferRelativeResize="0"/>
          <p:nvPr/>
        </p:nvPicPr>
        <p:blipFill rotWithShape="1">
          <a:blip r:embed="rId7">
            <a:alphaModFix/>
          </a:blip>
          <a:srcRect b="0" l="0" r="0" t="0"/>
          <a:stretch/>
        </p:blipFill>
        <p:spPr>
          <a:xfrm>
            <a:off x="8584916" y="1819543"/>
            <a:ext cx="3149883" cy="3322501"/>
          </a:xfrm>
          <a:prstGeom prst="rect">
            <a:avLst/>
          </a:prstGeom>
          <a:noFill/>
          <a:ln>
            <a:noFill/>
          </a:ln>
        </p:spPr>
      </p:pic>
      <p:pic>
        <p:nvPicPr>
          <p:cNvPr id="321" name="Google Shape;321;p29"/>
          <p:cNvPicPr preferRelativeResize="0"/>
          <p:nvPr/>
        </p:nvPicPr>
        <p:blipFill rotWithShape="1">
          <a:blip r:embed="rId8">
            <a:alphaModFix/>
          </a:blip>
          <a:srcRect b="0" l="0" r="0" t="0"/>
          <a:stretch/>
        </p:blipFill>
        <p:spPr>
          <a:xfrm>
            <a:off x="8584916" y="5121292"/>
            <a:ext cx="3149883" cy="17464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TIMELINE OF PROJECT</a:t>
            </a:r>
            <a:endParaRPr/>
          </a:p>
        </p:txBody>
      </p:sp>
      <p:sp>
        <p:nvSpPr>
          <p:cNvPr id="123" name="Google Shape;123;p3"/>
          <p:cNvSpPr/>
          <p:nvPr/>
        </p:nvSpPr>
        <p:spPr>
          <a:xfrm>
            <a:off x="740706" y="3220676"/>
            <a:ext cx="3265714" cy="1275346"/>
          </a:xfrm>
          <a:prstGeom prst="roundRect">
            <a:avLst>
              <a:gd fmla="val 16667" name="adj"/>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Gill Sans"/>
                <a:ea typeface="Gill Sans"/>
                <a:cs typeface="Gill Sans"/>
                <a:sym typeface="Gill Sans"/>
              </a:rPr>
              <a:t>Introduction to Beginner's method and CFOP method</a:t>
            </a:r>
            <a:endParaRPr b="0" i="0" sz="1800" u="none" cap="none" strike="noStrike">
              <a:solidFill>
                <a:schemeClr val="lt1"/>
              </a:solidFill>
              <a:latin typeface="Gill Sans"/>
              <a:ea typeface="Gill Sans"/>
              <a:cs typeface="Gill Sans"/>
              <a:sym typeface="Gill Sans"/>
            </a:endParaRPr>
          </a:p>
        </p:txBody>
      </p:sp>
      <p:sp>
        <p:nvSpPr>
          <p:cNvPr id="124" name="Google Shape;124;p3"/>
          <p:cNvSpPr/>
          <p:nvPr/>
        </p:nvSpPr>
        <p:spPr>
          <a:xfrm>
            <a:off x="4432388" y="5073513"/>
            <a:ext cx="3689626" cy="1596188"/>
          </a:xfrm>
          <a:prstGeom prst="roundRect">
            <a:avLst>
              <a:gd fmla="val 16667" name="adj"/>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b="0" i="0" lang="en-US" sz="1800" u="none" cap="none" strike="noStrike">
                <a:solidFill>
                  <a:schemeClr val="lt1"/>
                </a:solidFill>
                <a:latin typeface="Gill Sans"/>
                <a:ea typeface="Gill Sans"/>
                <a:cs typeface="Gill Sans"/>
                <a:sym typeface="Gill Sans"/>
              </a:rPr>
              <a:t>Worked                                A online meets and resources were provided</a:t>
            </a:r>
            <a:endParaRPr/>
          </a:p>
        </p:txBody>
      </p:sp>
      <p:sp>
        <p:nvSpPr>
          <p:cNvPr id="125" name="Google Shape;125;p3"/>
          <p:cNvSpPr/>
          <p:nvPr/>
        </p:nvSpPr>
        <p:spPr>
          <a:xfrm>
            <a:off x="8198351" y="3225067"/>
            <a:ext cx="3264566" cy="1486697"/>
          </a:xfrm>
          <a:prstGeom prst="roundRect">
            <a:avLst>
              <a:gd fmla="val 16667" name="adj"/>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Gill Sans"/>
                <a:ea typeface="Gill Sans"/>
                <a:cs typeface="Gill Sans"/>
                <a:sym typeface="Gill Sans"/>
              </a:rPr>
              <a:t>Autodesk Fusion360 assignment </a:t>
            </a:r>
            <a:endParaRPr b="0" i="0" sz="1800" u="none" cap="none" strike="noStrike">
              <a:solidFill>
                <a:schemeClr val="lt1"/>
              </a:solidFill>
              <a:latin typeface="Gill Sans"/>
              <a:ea typeface="Gill Sans"/>
              <a:cs typeface="Gill Sans"/>
              <a:sym typeface="Gill Sans"/>
            </a:endParaRPr>
          </a:p>
        </p:txBody>
      </p:sp>
      <p:sp>
        <p:nvSpPr>
          <p:cNvPr id="126" name="Google Shape;126;p3"/>
          <p:cNvSpPr txBox="1"/>
          <p:nvPr/>
        </p:nvSpPr>
        <p:spPr>
          <a:xfrm>
            <a:off x="1000737" y="2580997"/>
            <a:ext cx="27432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dk1"/>
                </a:solidFill>
                <a:latin typeface="Gill Sans"/>
                <a:ea typeface="Gill Sans"/>
                <a:cs typeface="Gill Sans"/>
                <a:sym typeface="Gill Sans"/>
              </a:rPr>
              <a:t>WEEK 1</a:t>
            </a:r>
            <a:endParaRPr/>
          </a:p>
        </p:txBody>
      </p:sp>
      <p:sp>
        <p:nvSpPr>
          <p:cNvPr id="127" name="Google Shape;127;p3"/>
          <p:cNvSpPr txBox="1"/>
          <p:nvPr/>
        </p:nvSpPr>
        <p:spPr>
          <a:xfrm>
            <a:off x="4727153" y="4346001"/>
            <a:ext cx="27432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dk1"/>
                </a:solidFill>
                <a:latin typeface="Gill Sans"/>
                <a:ea typeface="Gill Sans"/>
                <a:cs typeface="Gill Sans"/>
                <a:sym typeface="Gill Sans"/>
              </a:rPr>
              <a:t>WEEK 2</a:t>
            </a:r>
            <a:endParaRPr b="0" i="0" sz="2000" u="none" cap="none" strike="noStrike">
              <a:solidFill>
                <a:schemeClr val="dk1"/>
              </a:solidFill>
              <a:latin typeface="Gill Sans"/>
              <a:ea typeface="Gill Sans"/>
              <a:cs typeface="Gill Sans"/>
              <a:sym typeface="Gill Sans"/>
            </a:endParaRPr>
          </a:p>
        </p:txBody>
      </p:sp>
      <p:sp>
        <p:nvSpPr>
          <p:cNvPr id="128" name="Google Shape;128;p3"/>
          <p:cNvSpPr txBox="1"/>
          <p:nvPr/>
        </p:nvSpPr>
        <p:spPr>
          <a:xfrm>
            <a:off x="8458414" y="2541412"/>
            <a:ext cx="27432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dk1"/>
                </a:solidFill>
                <a:latin typeface="Gill Sans"/>
                <a:ea typeface="Gill Sans"/>
                <a:cs typeface="Gill Sans"/>
                <a:sym typeface="Gill Sans"/>
              </a:rPr>
              <a:t>WEEK 3</a:t>
            </a:r>
            <a:endParaRPr/>
          </a:p>
        </p:txBody>
      </p:sp>
      <p:sp>
        <p:nvSpPr>
          <p:cNvPr id="129" name="Google Shape;129;p3"/>
          <p:cNvSpPr txBox="1"/>
          <p:nvPr/>
        </p:nvSpPr>
        <p:spPr>
          <a:xfrm>
            <a:off x="5378814" y="5423709"/>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Gill Sans"/>
                <a:ea typeface="Gill Sans"/>
                <a:cs typeface="Gill Sans"/>
                <a:sym typeface="Gill Sans"/>
              </a:rPr>
              <a:t>On Autodesk Fusion360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0"/>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0070C0"/>
              </a:buClr>
              <a:buSzPts val="3600"/>
              <a:buFont typeface="Gill Sans"/>
              <a:buNone/>
            </a:pPr>
            <a:r>
              <a:rPr lang="en-US">
                <a:solidFill>
                  <a:srgbClr val="0070C0"/>
                </a:solidFill>
              </a:rPr>
              <a:t>.</a:t>
            </a:r>
            <a:endParaRPr/>
          </a:p>
        </p:txBody>
      </p:sp>
      <p:sp>
        <p:nvSpPr>
          <p:cNvPr id="327" name="Google Shape;327;p30"/>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56"/>
              <a:buNone/>
            </a:pPr>
            <a:r>
              <a:rPr lang="en-US">
                <a:solidFill>
                  <a:schemeClr val="lt1"/>
                </a:solidFill>
              </a:rPr>
              <a:t>.</a:t>
            </a:r>
            <a:endParaRPr/>
          </a:p>
        </p:txBody>
      </p:sp>
      <p:sp>
        <p:nvSpPr>
          <p:cNvPr id="328" name="Google Shape;328;p30"/>
          <p:cNvSpPr/>
          <p:nvPr/>
        </p:nvSpPr>
        <p:spPr>
          <a:xfrm>
            <a:off x="685799" y="1071563"/>
            <a:ext cx="10844213"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Gill Sans"/>
              <a:buNone/>
            </a:pPr>
            <a:r>
              <a:rPr lang="en-US" sz="1800">
                <a:solidFill>
                  <a:schemeClr val="dk1"/>
                </a:solidFill>
                <a:latin typeface="Gill Sans"/>
                <a:ea typeface="Gill Sans"/>
                <a:cs typeface="Gill Sans"/>
                <a:sym typeface="Gill Sans"/>
              </a:rPr>
              <a:t> 1) def op1(b) is an optimizer  which will convert a given string into an array. We have also converted into a                        NumPy array.</a:t>
            </a:r>
            <a:endParaRPr/>
          </a:p>
          <a:p>
            <a:pPr indent="0" lvl="0" marL="0" marR="0" rtl="0" algn="l">
              <a:spcBef>
                <a:spcPts val="0"/>
              </a:spcBef>
              <a:spcAft>
                <a:spcPts val="0"/>
              </a:spcAft>
              <a:buClr>
                <a:schemeClr val="dk1"/>
              </a:buClr>
              <a:buSzPts val="1800"/>
              <a:buFont typeface="Gill Sans"/>
              <a:buNone/>
            </a:pPr>
            <a:r>
              <a:rPr lang="en-US" sz="1800">
                <a:solidFill>
                  <a:schemeClr val="dk1"/>
                </a:solidFill>
                <a:latin typeface="Gill Sans"/>
                <a:ea typeface="Gill Sans"/>
                <a:cs typeface="Gill Sans"/>
                <a:sym typeface="Gill Sans"/>
              </a:rPr>
              <a:t>    For example :         if input is “R2 U2 F B2 R”</a:t>
            </a:r>
            <a:endParaRPr/>
          </a:p>
          <a:p>
            <a:pPr indent="0" lvl="0" marL="0" marR="0" rtl="0" algn="l">
              <a:spcBef>
                <a:spcPts val="0"/>
              </a:spcBef>
              <a:spcAft>
                <a:spcPts val="0"/>
              </a:spcAft>
              <a:buClr>
                <a:schemeClr val="dk1"/>
              </a:buClr>
              <a:buSzPts val="1800"/>
              <a:buFont typeface="Gill Sans"/>
              <a:buNone/>
            </a:pPr>
            <a:r>
              <a:rPr lang="en-US" sz="1800">
                <a:solidFill>
                  <a:schemeClr val="dk1"/>
                </a:solidFill>
                <a:latin typeface="Gill Sans"/>
                <a:ea typeface="Gill Sans"/>
                <a:cs typeface="Gill Sans"/>
                <a:sym typeface="Gill Sans"/>
              </a:rPr>
              <a:t>                                 output will be  R R U U F B B R</a:t>
            </a:r>
            <a:endParaRPr/>
          </a:p>
          <a:p>
            <a:pPr indent="0" lvl="0" marL="0" marR="0" rtl="0" algn="l">
              <a:spcBef>
                <a:spcPts val="0"/>
              </a:spcBef>
              <a:spcAft>
                <a:spcPts val="0"/>
              </a:spcAft>
              <a:buClr>
                <a:schemeClr val="dk1"/>
              </a:buClr>
              <a:buSzPts val="1800"/>
              <a:buFont typeface="Gill Sans"/>
              <a:buNone/>
            </a:pPr>
            <a:r>
              <a:rPr lang="en-US" sz="1800">
                <a:solidFill>
                  <a:schemeClr val="dk1"/>
                </a:solidFill>
                <a:latin typeface="Gill Sans"/>
                <a:ea typeface="Gill Sans"/>
                <a:cs typeface="Gill Sans"/>
                <a:sym typeface="Gill Sans"/>
              </a:rPr>
              <a:t>  2)  def op2(b)  is also an optimizer and this will nullify  the effect of R and R’.</a:t>
            </a:r>
            <a:endParaRPr/>
          </a:p>
          <a:p>
            <a:pPr indent="0" lvl="0" marL="0" marR="0" rtl="0" algn="l">
              <a:spcBef>
                <a:spcPts val="0"/>
              </a:spcBef>
              <a:spcAft>
                <a:spcPts val="0"/>
              </a:spcAft>
              <a:buClr>
                <a:schemeClr val="dk1"/>
              </a:buClr>
              <a:buSzPts val="1800"/>
              <a:buFont typeface="Gill Sans"/>
              <a:buNone/>
            </a:pPr>
            <a:r>
              <a:rPr lang="en-US" sz="1800">
                <a:solidFill>
                  <a:schemeClr val="dk1"/>
                </a:solidFill>
                <a:latin typeface="Gill Sans"/>
                <a:ea typeface="Gill Sans"/>
                <a:cs typeface="Gill Sans"/>
                <a:sym typeface="Gill Sans"/>
              </a:rPr>
              <a:t>  For example :          input : R U U’ R’</a:t>
            </a:r>
            <a:endParaRPr/>
          </a:p>
          <a:p>
            <a:pPr indent="0" lvl="0" marL="0" marR="0" rtl="0" algn="l">
              <a:spcBef>
                <a:spcPts val="0"/>
              </a:spcBef>
              <a:spcAft>
                <a:spcPts val="0"/>
              </a:spcAft>
              <a:buClr>
                <a:schemeClr val="dk1"/>
              </a:buClr>
              <a:buSzPts val="1800"/>
              <a:buFont typeface="Gill Sans"/>
              <a:buNone/>
            </a:pPr>
            <a:r>
              <a:rPr lang="en-US" sz="1800">
                <a:solidFill>
                  <a:schemeClr val="dk1"/>
                </a:solidFill>
                <a:latin typeface="Gill Sans"/>
                <a:ea typeface="Gill Sans"/>
                <a:cs typeface="Gill Sans"/>
                <a:sym typeface="Gill Sans"/>
              </a:rPr>
              <a:t>                                it will give a null output</a:t>
            </a:r>
            <a:endParaRPr/>
          </a:p>
          <a:p>
            <a:pPr indent="0" lvl="0" marL="0" marR="0" rtl="0" algn="l">
              <a:spcBef>
                <a:spcPts val="0"/>
              </a:spcBef>
              <a:spcAft>
                <a:spcPts val="0"/>
              </a:spcAft>
              <a:buClr>
                <a:schemeClr val="dk1"/>
              </a:buClr>
              <a:buSzPts val="1800"/>
              <a:buFont typeface="Gill Sans"/>
              <a:buNone/>
            </a:pPr>
            <a:r>
              <a:rPr lang="en-US" sz="1800">
                <a:solidFill>
                  <a:schemeClr val="dk1"/>
                </a:solidFill>
                <a:latin typeface="Gill Sans"/>
                <a:ea typeface="Gill Sans"/>
                <a:cs typeface="Gill Sans"/>
                <a:sym typeface="Gill Sans"/>
              </a:rPr>
              <a:t>  3) def rev_move(a): </a:t>
            </a:r>
            <a:endParaRPr/>
          </a:p>
          <a:p>
            <a:pPr indent="0" lvl="0" marL="0" marR="0" rtl="0" algn="l">
              <a:spcBef>
                <a:spcPts val="0"/>
              </a:spcBef>
              <a:spcAft>
                <a:spcPts val="0"/>
              </a:spcAft>
              <a:buClr>
                <a:schemeClr val="dk1"/>
              </a:buClr>
              <a:buSzPts val="1800"/>
              <a:buFont typeface="Gill Sans"/>
              <a:buNone/>
            </a:pPr>
            <a:r>
              <a:rPr lang="en-US" sz="1800">
                <a:solidFill>
                  <a:schemeClr val="dk1"/>
                </a:solidFill>
                <a:latin typeface="Gill Sans"/>
                <a:ea typeface="Gill Sans"/>
                <a:cs typeface="Gill Sans"/>
                <a:sym typeface="Gill Sans"/>
              </a:rPr>
              <a:t>  b = a[::-1] this will reverse a given array . converts primed into unprimed or unprimed into primed</a:t>
            </a:r>
            <a:endParaRPr/>
          </a:p>
          <a:p>
            <a:pPr indent="0" lvl="0" marL="0" marR="0" rtl="0" algn="l">
              <a:spcBef>
                <a:spcPts val="0"/>
              </a:spcBef>
              <a:spcAft>
                <a:spcPts val="0"/>
              </a:spcAft>
              <a:buClr>
                <a:schemeClr val="dk1"/>
              </a:buClr>
              <a:buSzPts val="1800"/>
              <a:buFont typeface="Gill Sans"/>
              <a:buNone/>
            </a:pPr>
            <a:r>
              <a:rPr lang="en-US" sz="1800">
                <a:solidFill>
                  <a:schemeClr val="dk1"/>
                </a:solidFill>
                <a:latin typeface="Gill Sans"/>
                <a:ea typeface="Gill Sans"/>
                <a:cs typeface="Gill Sans"/>
                <a:sym typeface="Gill Sans"/>
              </a:rPr>
              <a:t>   For example :        input :  R U F’</a:t>
            </a:r>
            <a:endParaRPr/>
          </a:p>
          <a:p>
            <a:pPr indent="0" lvl="0" marL="0" marR="0" rtl="0" algn="l">
              <a:spcBef>
                <a:spcPts val="0"/>
              </a:spcBef>
              <a:spcAft>
                <a:spcPts val="0"/>
              </a:spcAft>
              <a:buClr>
                <a:schemeClr val="dk1"/>
              </a:buClr>
              <a:buSzPts val="1800"/>
              <a:buFont typeface="Gill Sans"/>
              <a:buNone/>
            </a:pPr>
            <a:r>
              <a:rPr lang="en-US" sz="1800">
                <a:solidFill>
                  <a:schemeClr val="dk1"/>
                </a:solidFill>
                <a:latin typeface="Gill Sans"/>
                <a:ea typeface="Gill Sans"/>
                <a:cs typeface="Gill Sans"/>
                <a:sym typeface="Gill Sans"/>
              </a:rPr>
              <a:t>                              output :  F U’ R’</a:t>
            </a:r>
            <a:endParaRPr/>
          </a:p>
          <a:p>
            <a:pPr indent="0" lvl="0" marL="0" marR="0" rtl="0" algn="l">
              <a:spcBef>
                <a:spcPts val="0"/>
              </a:spcBef>
              <a:spcAft>
                <a:spcPts val="0"/>
              </a:spcAft>
              <a:buClr>
                <a:schemeClr val="dk1"/>
              </a:buClr>
              <a:buSzPts val="1800"/>
              <a:buFont typeface="Gill Sans"/>
              <a:buNone/>
            </a:pPr>
            <a:r>
              <a:rPr lang="en-US" sz="1800">
                <a:solidFill>
                  <a:schemeClr val="dk1"/>
                </a:solidFill>
                <a:latin typeface="Gill Sans"/>
                <a:ea typeface="Gill Sans"/>
                <a:cs typeface="Gill Sans"/>
                <a:sym typeface="Gill Sans"/>
              </a:rPr>
              <a:t>We used python because When it is integrated with various libraries, such as Numpy which is a highly optimized library for numerical operations, then the number of weapons increases in your Arsenal i.e whatever operations one can do in Numpy can be combined with OpenCV.</a:t>
            </a:r>
            <a:endParaRPr sz="1800">
              <a:solidFill>
                <a:schemeClr val="dk1"/>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1"/>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3600"/>
              <a:buFont typeface="Gill Sans"/>
              <a:buNone/>
            </a:pPr>
            <a:r>
              <a:rPr lang="en-US"/>
              <a:t>WEEK 8</a:t>
            </a:r>
            <a:endParaRPr/>
          </a:p>
        </p:txBody>
      </p:sp>
      <p:sp>
        <p:nvSpPr>
          <p:cNvPr id="334" name="Google Shape;334;p31"/>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72"/>
              <a:buNone/>
            </a:pPr>
            <a:r>
              <a:rPr lang="en-US">
                <a:solidFill>
                  <a:schemeClr val="lt1"/>
                </a:solidFill>
              </a:rPr>
              <a:t>.</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HARDWARE INTEGRATION</a:t>
            </a:r>
            <a:endParaRPr/>
          </a:p>
        </p:txBody>
      </p:sp>
      <p:sp>
        <p:nvSpPr>
          <p:cNvPr id="340" name="Google Shape;340;p32"/>
          <p:cNvSpPr txBox="1"/>
          <p:nvPr>
            <p:ph idx="4294967295" type="body"/>
          </p:nvPr>
        </p:nvSpPr>
        <p:spPr>
          <a:xfrm>
            <a:off x="0" y="4541838"/>
            <a:ext cx="11029950" cy="60007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56"/>
              <a:buNone/>
            </a:pPr>
            <a:r>
              <a:rPr lang="en-US">
                <a:solidFill>
                  <a:schemeClr val="lt1"/>
                </a:solidFill>
              </a:rPr>
              <a:t>.</a:t>
            </a:r>
            <a:endParaRPr/>
          </a:p>
        </p:txBody>
      </p:sp>
      <p:sp>
        <p:nvSpPr>
          <p:cNvPr id="341" name="Google Shape;341;p32"/>
          <p:cNvSpPr txBox="1"/>
          <p:nvPr/>
        </p:nvSpPr>
        <p:spPr>
          <a:xfrm>
            <a:off x="575894" y="2159540"/>
            <a:ext cx="11126480" cy="455496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US" sz="1800" u="sng">
                <a:solidFill>
                  <a:schemeClr val="dk1"/>
                </a:solidFill>
                <a:latin typeface="Calibri"/>
                <a:ea typeface="Calibri"/>
                <a:cs typeface="Calibri"/>
                <a:sym typeface="Calibri"/>
              </a:rPr>
              <a:t>Approach:</a:t>
            </a:r>
            <a:endParaRPr sz="1800">
              <a:solidFill>
                <a:schemeClr val="dk1"/>
              </a:solidFill>
              <a:latin typeface="Calibri"/>
              <a:ea typeface="Calibri"/>
              <a:cs typeface="Calibri"/>
              <a:sym typeface="Calibri"/>
            </a:endParaRPr>
          </a:p>
          <a:p>
            <a:pPr indent="-342900" lvl="0" marL="342900" marR="0" rtl="0" algn="l">
              <a:lnSpc>
                <a:spcPct val="107000"/>
              </a:lnSpc>
              <a:spcBef>
                <a:spcPts val="80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We need one motor to perform moves for each face, thus there would be a total of six motors, all connected to one face each. Thus, a cuboidal frame is ideal.</a:t>
            </a:r>
            <a:endParaRPr/>
          </a:p>
          <a:p>
            <a:pPr indent="-342900" lvl="0" marL="342900" marR="0" rtl="0" algn="l">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 order to set the cube inside the bot, we need to offset the motors initially then fix their positions once the cube is set. Thus, the motors need to be able to move slightly from their positions.</a:t>
            </a:r>
            <a:endParaRPr/>
          </a:p>
          <a:p>
            <a:pPr indent="-342900" lvl="0" marL="342900" marR="0" rtl="0" algn="l">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There has to be some sort of opening in the bot in order to insert the cube. Thus, we went for a lid that can be opened and closed.</a:t>
            </a:r>
            <a:endParaRPr/>
          </a:p>
          <a:p>
            <a:pPr indent="0" lvl="0" marL="0" marR="0" rtl="0" algn="l">
              <a:lnSpc>
                <a:spcPct val="107000"/>
              </a:lnSpc>
              <a:spcBef>
                <a:spcPts val="800"/>
              </a:spcBef>
              <a:spcAft>
                <a:spcPts val="0"/>
              </a:spcAft>
              <a:buNone/>
            </a:pPr>
            <a:r>
              <a:rPr lang="en-US" sz="1800">
                <a:solidFill>
                  <a:schemeClr val="dk1"/>
                </a:solidFill>
                <a:latin typeface="Calibri"/>
                <a:ea typeface="Calibri"/>
                <a:cs typeface="Calibri"/>
                <a:sym typeface="Calibri"/>
              </a:rPr>
              <a:t> </a:t>
            </a:r>
            <a:r>
              <a:rPr b="1" lang="en-US" sz="1800" u="sng">
                <a:solidFill>
                  <a:schemeClr val="dk1"/>
                </a:solidFill>
                <a:latin typeface="Calibri"/>
                <a:ea typeface="Calibri"/>
                <a:cs typeface="Calibri"/>
                <a:sym typeface="Calibri"/>
              </a:rPr>
              <a:t>Prototype 1:</a:t>
            </a:r>
            <a:endParaRPr sz="18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None/>
            </a:pPr>
            <a:r>
              <a:rPr b="1" lang="en-US" sz="1800" u="sng">
                <a:solidFill>
                  <a:schemeClr val="dk1"/>
                </a:solidFill>
                <a:latin typeface="Calibri"/>
                <a:ea typeface="Calibri"/>
                <a:cs typeface="Calibri"/>
                <a:sym typeface="Calibri"/>
              </a:rPr>
              <a:t>Design:</a:t>
            </a:r>
            <a:endParaRPr sz="1800">
              <a:solidFill>
                <a:schemeClr val="dk1"/>
              </a:solidFill>
              <a:latin typeface="Calibri"/>
              <a:ea typeface="Calibri"/>
              <a:cs typeface="Calibri"/>
              <a:sym typeface="Calibri"/>
            </a:endParaRPr>
          </a:p>
          <a:p>
            <a:pPr indent="0" lvl="0" marL="0" marR="0" rtl="0" algn="l">
              <a:spcBef>
                <a:spcPts val="800"/>
              </a:spcBef>
              <a:spcAft>
                <a:spcPts val="0"/>
              </a:spcAft>
              <a:buNone/>
            </a:pPr>
            <a:r>
              <a:rPr lang="en-US" sz="1800">
                <a:solidFill>
                  <a:schemeClr val="dk1"/>
                </a:solidFill>
                <a:latin typeface="Calibri"/>
                <a:ea typeface="Calibri"/>
                <a:cs typeface="Calibri"/>
                <a:sym typeface="Calibri"/>
              </a:rPr>
              <a:t>There are six motors corresponding to each face on the cube attached to a cubical frame. Each motor’s axis is attached to a gripper that is designed to fit inside the centre piece of a side of the cube.  Four motors on the vertical faces can slide in and out of the frame in order to attach the cube to the centre pieces. The bottom-most motor is fixed in its place and the cube will first attach to this motor only. The top motor is attached to a cross shaped frame that is hinged to the cubical frame. This will allow the box to open so that cube can be placed inside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3"/>
          <p:cNvSpPr txBox="1"/>
          <p:nvPr/>
        </p:nvSpPr>
        <p:spPr>
          <a:xfrm>
            <a:off x="505838" y="573931"/>
            <a:ext cx="11352179" cy="175996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US" sz="1800" u="sng">
                <a:solidFill>
                  <a:schemeClr val="dk1"/>
                </a:solidFill>
                <a:latin typeface="Calibri"/>
                <a:ea typeface="Calibri"/>
                <a:cs typeface="Calibri"/>
                <a:sym typeface="Calibri"/>
              </a:rPr>
              <a:t>Challenges: </a:t>
            </a:r>
            <a:endParaRPr sz="1800">
              <a:solidFill>
                <a:schemeClr val="dk1"/>
              </a:solidFill>
              <a:latin typeface="Calibri"/>
              <a:ea typeface="Calibri"/>
              <a:cs typeface="Calibri"/>
              <a:sym typeface="Calibri"/>
            </a:endParaRPr>
          </a:p>
          <a:p>
            <a:pPr indent="-342900" lvl="0" marL="342900" marR="0" rtl="0" algn="l">
              <a:lnSpc>
                <a:spcPct val="107000"/>
              </a:lnSpc>
              <a:spcBef>
                <a:spcPts val="80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motors need to be held in place, in order to provide stability during the solve.</a:t>
            </a:r>
            <a:endParaRPr/>
          </a:p>
          <a:p>
            <a:pPr indent="-342900" lvl="0" marL="342900" marR="0" rtl="0" algn="l">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hinged type lid will create problems when the gripper is being inserted into the centre piece of the top face.</a:t>
            </a:r>
            <a:endParaRPr/>
          </a:p>
          <a:p>
            <a:pPr indent="-342900" lvl="0" marL="342900" marR="0" rtl="0" algn="l">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There needs to be some compartment for the Arduino and power supply. </a:t>
            </a:r>
            <a:endParaRPr/>
          </a:p>
          <a:p>
            <a:pPr indent="0" lvl="0" marL="0" marR="0" rtl="0" algn="l">
              <a:spcBef>
                <a:spcPts val="800"/>
              </a:spcBef>
              <a:spcAft>
                <a:spcPts val="0"/>
              </a:spcAft>
              <a:buNone/>
            </a:pPr>
            <a:r>
              <a:t/>
            </a:r>
            <a:endParaRPr sz="1800">
              <a:solidFill>
                <a:schemeClr val="dk1"/>
              </a:solidFill>
              <a:latin typeface="Gill Sans"/>
              <a:ea typeface="Gill Sans"/>
              <a:cs typeface="Gill Sans"/>
              <a:sym typeface="Gill Sans"/>
            </a:endParaRPr>
          </a:p>
        </p:txBody>
      </p:sp>
      <p:pic>
        <p:nvPicPr>
          <p:cNvPr id="347" name="Google Shape;347;p33"/>
          <p:cNvPicPr preferRelativeResize="0"/>
          <p:nvPr/>
        </p:nvPicPr>
        <p:blipFill rotWithShape="1">
          <a:blip r:embed="rId3">
            <a:alphaModFix/>
          </a:blip>
          <a:srcRect b="0" l="32351" r="32306" t="0"/>
          <a:stretch/>
        </p:blipFill>
        <p:spPr>
          <a:xfrm>
            <a:off x="588660" y="2333900"/>
            <a:ext cx="3064212" cy="3443591"/>
          </a:xfrm>
          <a:prstGeom prst="rect">
            <a:avLst/>
          </a:prstGeom>
          <a:noFill/>
          <a:ln>
            <a:noFill/>
          </a:ln>
        </p:spPr>
      </p:pic>
      <p:pic>
        <p:nvPicPr>
          <p:cNvPr id="348" name="Google Shape;348;p33"/>
          <p:cNvPicPr preferRelativeResize="0"/>
          <p:nvPr/>
        </p:nvPicPr>
        <p:blipFill rotWithShape="1">
          <a:blip r:embed="rId4">
            <a:alphaModFix/>
          </a:blip>
          <a:srcRect b="4968" l="31797" r="40505" t="19352"/>
          <a:stretch/>
        </p:blipFill>
        <p:spPr>
          <a:xfrm>
            <a:off x="4185461" y="2714017"/>
            <a:ext cx="3064212" cy="3015573"/>
          </a:xfrm>
          <a:prstGeom prst="rect">
            <a:avLst/>
          </a:prstGeom>
          <a:noFill/>
          <a:ln>
            <a:noFill/>
          </a:ln>
        </p:spPr>
      </p:pic>
      <p:pic>
        <p:nvPicPr>
          <p:cNvPr id="349" name="Google Shape;349;p33"/>
          <p:cNvPicPr preferRelativeResize="0"/>
          <p:nvPr/>
        </p:nvPicPr>
        <p:blipFill rotWithShape="1">
          <a:blip r:embed="rId5">
            <a:alphaModFix/>
          </a:blip>
          <a:srcRect b="0" l="27698" r="37292" t="0"/>
          <a:stretch/>
        </p:blipFill>
        <p:spPr>
          <a:xfrm>
            <a:off x="8210145" y="2714017"/>
            <a:ext cx="2791838" cy="3015573"/>
          </a:xfrm>
          <a:prstGeom prst="rect">
            <a:avLst/>
          </a:prstGeom>
          <a:noFill/>
          <a:ln>
            <a:noFill/>
          </a:ln>
        </p:spPr>
      </p:pic>
      <p:sp>
        <p:nvSpPr>
          <p:cNvPr id="350" name="Google Shape;350;p33"/>
          <p:cNvSpPr/>
          <p:nvPr/>
        </p:nvSpPr>
        <p:spPr>
          <a:xfrm rot="8876337">
            <a:off x="9304155" y="2755085"/>
            <a:ext cx="704850" cy="311150"/>
          </a:xfrm>
          <a:prstGeom prst="curvedUpArrow">
            <a:avLst>
              <a:gd fmla="val 25000" name="adj1"/>
              <a:gd fmla="val 50000" name="adj2"/>
              <a:gd fmla="val 25000" name="adj3"/>
            </a:avLst>
          </a:prstGeom>
          <a:solidFill>
            <a:srgbClr val="FF0000"/>
          </a:solidFill>
          <a:ln cap="rnd" cmpd="sng" w="222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cxnSp>
        <p:nvCxnSpPr>
          <p:cNvPr id="351" name="Google Shape;351;p33"/>
          <p:cNvCxnSpPr/>
          <p:nvPr/>
        </p:nvCxnSpPr>
        <p:spPr>
          <a:xfrm flipH="1" rot="10800000">
            <a:off x="2514783" y="3805474"/>
            <a:ext cx="812077" cy="5810"/>
          </a:xfrm>
          <a:prstGeom prst="straightConnector1">
            <a:avLst/>
          </a:prstGeom>
          <a:noFill/>
          <a:ln cap="flat" cmpd="sng" w="38100">
            <a:solidFill>
              <a:srgbClr val="FF0000"/>
            </a:solidFill>
            <a:prstDash val="solid"/>
            <a:round/>
            <a:headEnd len="med" w="med" type="triangl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nvSpPr>
        <p:spPr>
          <a:xfrm>
            <a:off x="428016" y="515567"/>
            <a:ext cx="11118715" cy="334437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US" sz="1800" u="sng">
                <a:solidFill>
                  <a:schemeClr val="dk1"/>
                </a:solidFill>
                <a:latin typeface="Calibri"/>
                <a:ea typeface="Calibri"/>
                <a:cs typeface="Calibri"/>
                <a:sym typeface="Calibri"/>
              </a:rPr>
              <a:t>Prototype 2:</a:t>
            </a:r>
            <a:endParaRPr sz="18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None/>
            </a:pPr>
            <a:r>
              <a:rPr lang="en-US" sz="1800">
                <a:solidFill>
                  <a:schemeClr val="dk1"/>
                </a:solidFill>
                <a:latin typeface="Calibri"/>
                <a:ea typeface="Calibri"/>
                <a:cs typeface="Calibri"/>
                <a:sym typeface="Calibri"/>
              </a:rPr>
              <a:t>Major changes include:</a:t>
            </a:r>
            <a:endParaRPr/>
          </a:p>
          <a:p>
            <a:pPr indent="-342900" lvl="0" marL="342900" marR="0" rtl="0" algn="l">
              <a:lnSpc>
                <a:spcPct val="107000"/>
              </a:lnSpc>
              <a:spcBef>
                <a:spcPts val="800"/>
              </a:spcBef>
              <a:spcAft>
                <a:spcPts val="0"/>
              </a:spcAft>
              <a:buClr>
                <a:schemeClr val="dk1"/>
              </a:buClr>
              <a:buSzPts val="1800"/>
              <a:buFont typeface="Gill Sans"/>
              <a:buAutoNum type="arabicPeriod"/>
            </a:pPr>
            <a:r>
              <a:rPr lang="en-US" sz="1800">
                <a:solidFill>
                  <a:schemeClr val="dk1"/>
                </a:solidFill>
                <a:latin typeface="Calibri"/>
                <a:ea typeface="Calibri"/>
                <a:cs typeface="Calibri"/>
                <a:sym typeface="Calibri"/>
              </a:rPr>
              <a:t>Motors will now be attached onto a holder that can slide on rails. These rails are attached to sides of the bot frame. Once the cube has been placed in the bot, the holders can be closed in and screwed at place. This way we can fix the cube more accurately. </a:t>
            </a:r>
            <a:endParaRPr/>
          </a:p>
          <a:p>
            <a:pPr indent="-342900" lvl="0" marL="342900" marR="0" rtl="0" algn="l">
              <a:lnSpc>
                <a:spcPct val="107000"/>
              </a:lnSpc>
              <a:spcBef>
                <a:spcPts val="0"/>
              </a:spcBef>
              <a:spcAft>
                <a:spcPts val="0"/>
              </a:spcAft>
              <a:buClr>
                <a:schemeClr val="dk1"/>
              </a:buClr>
              <a:buSzPts val="1800"/>
              <a:buFont typeface="Gill Sans"/>
              <a:buAutoNum type="arabicPeriod"/>
            </a:pPr>
            <a:r>
              <a:rPr lang="en-US" sz="1800">
                <a:solidFill>
                  <a:schemeClr val="dk1"/>
                </a:solidFill>
                <a:latin typeface="Calibri"/>
                <a:ea typeface="Calibri"/>
                <a:cs typeface="Calibri"/>
                <a:sym typeface="Calibri"/>
              </a:rPr>
              <a:t>The top-most motor is now attached to a separate flat frame that acts as a lid onto the bot. once the cube is loaded, the lid is placed along with the motor, and small cork that holds the lid in place. </a:t>
            </a:r>
            <a:endParaRPr/>
          </a:p>
          <a:p>
            <a:pPr indent="-342900" lvl="0" marL="342900" marR="0" rtl="0" algn="l">
              <a:lnSpc>
                <a:spcPct val="107000"/>
              </a:lnSpc>
              <a:spcBef>
                <a:spcPts val="0"/>
              </a:spcBef>
              <a:spcAft>
                <a:spcPts val="0"/>
              </a:spcAft>
              <a:buClr>
                <a:schemeClr val="dk1"/>
              </a:buClr>
              <a:buSzPts val="1800"/>
              <a:buFont typeface="Gill Sans"/>
              <a:buAutoNum type="arabicPeriod"/>
            </a:pPr>
            <a:r>
              <a:rPr lang="en-US" sz="1800">
                <a:solidFill>
                  <a:schemeClr val="dk1"/>
                </a:solidFill>
                <a:latin typeface="Calibri"/>
                <a:ea typeface="Calibri"/>
                <a:cs typeface="Calibri"/>
                <a:sym typeface="Calibri"/>
              </a:rPr>
              <a:t>There is a separate compartment at the bottom of the structure which holds all electrical control systems like Arduino, power supply, etc.</a:t>
            </a:r>
            <a:endParaRPr/>
          </a:p>
          <a:p>
            <a:pPr indent="0" lvl="0" marL="0" marR="0" rtl="0" algn="l">
              <a:spcBef>
                <a:spcPts val="800"/>
              </a:spcBef>
              <a:spcAft>
                <a:spcPts val="0"/>
              </a:spcAft>
              <a:buNone/>
            </a:pPr>
            <a:r>
              <a:t/>
            </a:r>
            <a:endParaRPr sz="1800">
              <a:solidFill>
                <a:schemeClr val="dk1"/>
              </a:solidFill>
              <a:latin typeface="Gill Sans"/>
              <a:ea typeface="Gill Sans"/>
              <a:cs typeface="Gill Sans"/>
              <a:sym typeface="Gill Sans"/>
            </a:endParaRPr>
          </a:p>
        </p:txBody>
      </p:sp>
      <p:sp>
        <p:nvSpPr>
          <p:cNvPr id="357" name="Google Shape;357;p34"/>
          <p:cNvSpPr txBox="1"/>
          <p:nvPr/>
        </p:nvSpPr>
        <p:spPr>
          <a:xfrm>
            <a:off x="470171" y="3859944"/>
            <a:ext cx="11293813" cy="275165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US" sz="1800" u="sng">
                <a:solidFill>
                  <a:schemeClr val="dk1"/>
                </a:solidFill>
                <a:latin typeface="Calibri"/>
                <a:ea typeface="Calibri"/>
                <a:cs typeface="Calibri"/>
                <a:sym typeface="Calibri"/>
              </a:rPr>
              <a:t>Challenges: </a:t>
            </a:r>
            <a:endParaRPr sz="1800">
              <a:solidFill>
                <a:schemeClr val="dk1"/>
              </a:solidFill>
              <a:latin typeface="Calibri"/>
              <a:ea typeface="Calibri"/>
              <a:cs typeface="Calibri"/>
              <a:sym typeface="Calibri"/>
            </a:endParaRPr>
          </a:p>
          <a:p>
            <a:pPr indent="-342900" lvl="0" marL="342900" marR="0" rtl="0" algn="l">
              <a:lnSpc>
                <a:spcPct val="107000"/>
              </a:lnSpc>
              <a:spcBef>
                <a:spcPts val="80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final design is completely different from initial prototypes but is based on the same principals. Because the 3d printer can only print a small volume, the entire design needs to be made modular.</a:t>
            </a:r>
            <a:endParaRPr/>
          </a:p>
          <a:p>
            <a:pPr indent="-342900" lvl="0" marL="342900" marR="0" rtl="0" algn="l">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driver gets heated up during use, thus there needs to be proper ventilation for the driver’s heat to escape.</a:t>
            </a:r>
            <a:endParaRPr/>
          </a:p>
          <a:p>
            <a:pPr indent="-342900" lvl="0" marL="342900" marR="0" rtl="0" algn="l">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Since the body is modular i.e., made of different small parts, they need to be held together firmly so that there is no stability issue during the solve.</a:t>
            </a:r>
            <a:endParaRPr/>
          </a:p>
          <a:p>
            <a:pPr indent="0" lvl="0" marL="0" marR="0" rtl="0" algn="l">
              <a:lnSpc>
                <a:spcPct val="107000"/>
              </a:lnSpc>
              <a:spcBef>
                <a:spcPts val="80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80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5"/>
          <p:cNvPicPr preferRelativeResize="0"/>
          <p:nvPr/>
        </p:nvPicPr>
        <p:blipFill rotWithShape="1">
          <a:blip r:embed="rId3">
            <a:alphaModFix/>
          </a:blip>
          <a:srcRect b="0" l="29469" r="28983" t="0"/>
          <a:stretch/>
        </p:blipFill>
        <p:spPr>
          <a:xfrm>
            <a:off x="580423" y="2052536"/>
            <a:ext cx="3414408" cy="3657600"/>
          </a:xfrm>
          <a:prstGeom prst="rect">
            <a:avLst/>
          </a:prstGeom>
          <a:noFill/>
          <a:ln>
            <a:noFill/>
          </a:ln>
        </p:spPr>
      </p:pic>
      <p:pic>
        <p:nvPicPr>
          <p:cNvPr id="363" name="Google Shape;363;p35"/>
          <p:cNvPicPr preferRelativeResize="0"/>
          <p:nvPr/>
        </p:nvPicPr>
        <p:blipFill rotWithShape="1">
          <a:blip r:embed="rId4">
            <a:alphaModFix/>
          </a:blip>
          <a:srcRect b="0" l="25039" r="29315" t="0"/>
          <a:stretch/>
        </p:blipFill>
        <p:spPr>
          <a:xfrm>
            <a:off x="4685759" y="1562789"/>
            <a:ext cx="3550596" cy="4319081"/>
          </a:xfrm>
          <a:prstGeom prst="rect">
            <a:avLst/>
          </a:prstGeom>
          <a:noFill/>
          <a:ln>
            <a:noFill/>
          </a:ln>
        </p:spPr>
      </p:pic>
      <p:pic>
        <p:nvPicPr>
          <p:cNvPr id="364" name="Google Shape;364;p35"/>
          <p:cNvPicPr preferRelativeResize="0"/>
          <p:nvPr/>
        </p:nvPicPr>
        <p:blipFill rotWithShape="1">
          <a:blip r:embed="rId5">
            <a:alphaModFix/>
          </a:blip>
          <a:srcRect b="30769" l="30134" r="36961" t="0"/>
          <a:stretch/>
        </p:blipFill>
        <p:spPr>
          <a:xfrm>
            <a:off x="8745165" y="2247089"/>
            <a:ext cx="3015575" cy="2918298"/>
          </a:xfrm>
          <a:prstGeom prst="rect">
            <a:avLst/>
          </a:prstGeom>
          <a:noFill/>
          <a:ln>
            <a:noFill/>
          </a:ln>
        </p:spPr>
      </p:pic>
      <p:cxnSp>
        <p:nvCxnSpPr>
          <p:cNvPr id="365" name="Google Shape;365;p35"/>
          <p:cNvCxnSpPr/>
          <p:nvPr/>
        </p:nvCxnSpPr>
        <p:spPr>
          <a:xfrm>
            <a:off x="1271351" y="2052536"/>
            <a:ext cx="0" cy="1005597"/>
          </a:xfrm>
          <a:prstGeom prst="straightConnector1">
            <a:avLst/>
          </a:prstGeom>
          <a:noFill/>
          <a:ln cap="flat" cmpd="sng" w="19050">
            <a:solidFill>
              <a:srgbClr val="FF0000"/>
            </a:solidFill>
            <a:prstDash val="solid"/>
            <a:round/>
            <a:headEnd len="med" w="med" type="triangle"/>
            <a:tailEnd len="med" w="med" type="triangle"/>
          </a:ln>
        </p:spPr>
      </p:cxnSp>
      <p:cxnSp>
        <p:nvCxnSpPr>
          <p:cNvPr id="366" name="Google Shape;366;p35"/>
          <p:cNvCxnSpPr/>
          <p:nvPr/>
        </p:nvCxnSpPr>
        <p:spPr>
          <a:xfrm>
            <a:off x="2862228" y="3080020"/>
            <a:ext cx="795372" cy="0"/>
          </a:xfrm>
          <a:prstGeom prst="straightConnector1">
            <a:avLst/>
          </a:prstGeom>
          <a:noFill/>
          <a:ln cap="flat" cmpd="sng" w="12700">
            <a:solidFill>
              <a:srgbClr val="FF0000"/>
            </a:solidFill>
            <a:prstDash val="solid"/>
            <a:round/>
            <a:headEnd len="med" w="med" type="triangle"/>
            <a:tailEnd len="med" w="med" type="triangle"/>
          </a:ln>
        </p:spPr>
      </p:cxnSp>
      <p:sp>
        <p:nvSpPr>
          <p:cNvPr id="367" name="Google Shape;367;p35"/>
          <p:cNvSpPr/>
          <p:nvPr/>
        </p:nvSpPr>
        <p:spPr>
          <a:xfrm rot="-2924555">
            <a:off x="10460364" y="3150150"/>
            <a:ext cx="728119" cy="455946"/>
          </a:xfrm>
          <a:prstGeom prst="curvedUpArrow">
            <a:avLst>
              <a:gd fmla="val 25000" name="adj1"/>
              <a:gd fmla="val 50000" name="adj2"/>
              <a:gd fmla="val 33759" name="adj3"/>
            </a:avLst>
          </a:prstGeom>
          <a:solidFill>
            <a:srgbClr val="FF0000"/>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6"/>
          <p:cNvSpPr txBox="1"/>
          <p:nvPr/>
        </p:nvSpPr>
        <p:spPr>
          <a:xfrm>
            <a:off x="612842" y="1320244"/>
            <a:ext cx="10447506" cy="403969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US" sz="1800" u="sng">
                <a:solidFill>
                  <a:schemeClr val="dk1"/>
                </a:solidFill>
                <a:latin typeface="Calibri"/>
                <a:ea typeface="Calibri"/>
                <a:cs typeface="Calibri"/>
                <a:sym typeface="Calibri"/>
              </a:rPr>
              <a:t>Prototype 3:</a:t>
            </a:r>
            <a:endParaRPr sz="18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None/>
            </a:pPr>
            <a:r>
              <a:rPr lang="en-US" sz="1800">
                <a:solidFill>
                  <a:schemeClr val="dk1"/>
                </a:solidFill>
                <a:latin typeface="Calibri"/>
                <a:ea typeface="Calibri"/>
                <a:cs typeface="Calibri"/>
                <a:sym typeface="Calibri"/>
              </a:rPr>
              <a:t>The structure is broken down into six major pieces: </a:t>
            </a:r>
            <a:endParaRPr/>
          </a:p>
          <a:p>
            <a:pPr indent="-342900" lvl="0" marL="342900" marR="0" rtl="0" algn="l">
              <a:lnSpc>
                <a:spcPct val="107000"/>
              </a:lnSpc>
              <a:spcBef>
                <a:spcPts val="800"/>
              </a:spcBef>
              <a:spcAft>
                <a:spcPts val="0"/>
              </a:spcAft>
              <a:buClr>
                <a:schemeClr val="dk1"/>
              </a:buClr>
              <a:buSzPts val="1800"/>
              <a:buFont typeface="Gill Sans"/>
              <a:buAutoNum type="arabicPeriod"/>
            </a:pPr>
            <a:r>
              <a:rPr lang="en-US" sz="1800">
                <a:solidFill>
                  <a:schemeClr val="dk1"/>
                </a:solidFill>
                <a:latin typeface="Calibri"/>
                <a:ea typeface="Calibri"/>
                <a:cs typeface="Calibri"/>
                <a:sym typeface="Calibri"/>
              </a:rPr>
              <a:t>A base that holds bottom-most motor, its driver and Arduino. All the wires from all six motors and power supply originate from here. All side mounts can slide into the sides of the base.</a:t>
            </a:r>
            <a:endParaRPr/>
          </a:p>
          <a:p>
            <a:pPr indent="-342900" lvl="0" marL="342900" marR="0" rtl="0" algn="l">
              <a:lnSpc>
                <a:spcPct val="107000"/>
              </a:lnSpc>
              <a:spcBef>
                <a:spcPts val="0"/>
              </a:spcBef>
              <a:spcAft>
                <a:spcPts val="0"/>
              </a:spcAft>
              <a:buClr>
                <a:schemeClr val="dk1"/>
              </a:buClr>
              <a:buSzPts val="1800"/>
              <a:buFont typeface="Gill Sans"/>
              <a:buAutoNum type="arabicPeriod"/>
            </a:pPr>
            <a:r>
              <a:rPr lang="en-US" sz="1800">
                <a:solidFill>
                  <a:schemeClr val="dk1"/>
                </a:solidFill>
                <a:latin typeface="Calibri"/>
                <a:ea typeface="Calibri"/>
                <a:cs typeface="Calibri"/>
                <a:sym typeface="Calibri"/>
              </a:rPr>
              <a:t>Four side mounts that hold a motor and its corresponding motor driver. The motor is still attached to a holder that can slide, same as in second design. The back side of the mount is perforated in order let the heat from the driver escape. </a:t>
            </a:r>
            <a:endParaRPr/>
          </a:p>
          <a:p>
            <a:pPr indent="-342900" lvl="0" marL="342900" marR="0" rtl="0" algn="l">
              <a:lnSpc>
                <a:spcPct val="107000"/>
              </a:lnSpc>
              <a:spcBef>
                <a:spcPts val="0"/>
              </a:spcBef>
              <a:spcAft>
                <a:spcPts val="0"/>
              </a:spcAft>
              <a:buClr>
                <a:schemeClr val="dk1"/>
              </a:buClr>
              <a:buSzPts val="1800"/>
              <a:buFont typeface="Gill Sans"/>
              <a:buAutoNum type="arabicPeriod"/>
            </a:pPr>
            <a:r>
              <a:rPr lang="en-US" sz="1800">
                <a:solidFill>
                  <a:schemeClr val="dk1"/>
                </a:solidFill>
                <a:latin typeface="Calibri"/>
                <a:ea typeface="Calibri"/>
                <a:cs typeface="Calibri"/>
                <a:sym typeface="Calibri"/>
              </a:rPr>
              <a:t>The upper frame has eight legs that fit into the side mounts which in turn are attached to the base. This structure holds the entire body firmly and ensure there are no stability issues. The frame also supports the top-most motor and its driver at its top. </a:t>
            </a:r>
            <a:endParaRPr/>
          </a:p>
          <a:p>
            <a:pPr indent="0" lvl="0" marL="0" marR="0" rtl="0" algn="l">
              <a:lnSpc>
                <a:spcPct val="107000"/>
              </a:lnSpc>
              <a:spcBef>
                <a:spcPts val="80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80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37"/>
          <p:cNvPicPr preferRelativeResize="0"/>
          <p:nvPr/>
        </p:nvPicPr>
        <p:blipFill rotWithShape="1">
          <a:blip r:embed="rId3">
            <a:alphaModFix/>
          </a:blip>
          <a:srcRect b="0" l="18281" r="36738" t="0"/>
          <a:stretch/>
        </p:blipFill>
        <p:spPr>
          <a:xfrm>
            <a:off x="487869" y="1840553"/>
            <a:ext cx="4956378" cy="3616663"/>
          </a:xfrm>
          <a:prstGeom prst="rect">
            <a:avLst/>
          </a:prstGeom>
          <a:noFill/>
          <a:ln>
            <a:noFill/>
          </a:ln>
        </p:spPr>
      </p:pic>
      <p:pic>
        <p:nvPicPr>
          <p:cNvPr id="378" name="Google Shape;378;p37"/>
          <p:cNvPicPr preferRelativeResize="0"/>
          <p:nvPr/>
        </p:nvPicPr>
        <p:blipFill rotWithShape="1">
          <a:blip r:embed="rId4">
            <a:alphaModFix/>
          </a:blip>
          <a:srcRect b="0" l="1329" r="39729" t="0"/>
          <a:stretch/>
        </p:blipFill>
        <p:spPr>
          <a:xfrm>
            <a:off x="6419038" y="1770433"/>
            <a:ext cx="4956377" cy="3521413"/>
          </a:xfrm>
          <a:prstGeom prst="rect">
            <a:avLst/>
          </a:prstGeom>
          <a:noFill/>
          <a:ln>
            <a:noFill/>
          </a:ln>
        </p:spPr>
      </p:pic>
      <p:cxnSp>
        <p:nvCxnSpPr>
          <p:cNvPr id="379" name="Google Shape;379;p37"/>
          <p:cNvCxnSpPr/>
          <p:nvPr/>
        </p:nvCxnSpPr>
        <p:spPr>
          <a:xfrm>
            <a:off x="9497033" y="2724150"/>
            <a:ext cx="0" cy="806989"/>
          </a:xfrm>
          <a:prstGeom prst="straightConnector1">
            <a:avLst/>
          </a:prstGeom>
          <a:noFill/>
          <a:ln cap="flat" cmpd="sng" w="28575">
            <a:solidFill>
              <a:srgbClr val="FF0000"/>
            </a:solidFill>
            <a:prstDash val="solid"/>
            <a:round/>
            <a:headEnd len="med" w="med" type="triangl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GENERAL FLOW OF  WORKING OF ROBOT</a:t>
            </a:r>
            <a:endParaRPr/>
          </a:p>
        </p:txBody>
      </p:sp>
      <p:sp>
        <p:nvSpPr>
          <p:cNvPr id="385" name="Google Shape;385;p38"/>
          <p:cNvSpPr/>
          <p:nvPr/>
        </p:nvSpPr>
        <p:spPr>
          <a:xfrm>
            <a:off x="658761" y="2290916"/>
            <a:ext cx="1848465" cy="1848465"/>
          </a:xfrm>
          <a:prstGeom prst="ellipse">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Cube is placed inside the robot</a:t>
            </a:r>
            <a:endParaRPr sz="1800">
              <a:solidFill>
                <a:schemeClr val="lt1"/>
              </a:solidFill>
              <a:latin typeface="Gill Sans"/>
              <a:ea typeface="Gill Sans"/>
              <a:cs typeface="Gill Sans"/>
              <a:sym typeface="Gill Sans"/>
            </a:endParaRPr>
          </a:p>
        </p:txBody>
      </p:sp>
      <p:sp>
        <p:nvSpPr>
          <p:cNvPr id="386" name="Google Shape;386;p38"/>
          <p:cNvSpPr/>
          <p:nvPr/>
        </p:nvSpPr>
        <p:spPr>
          <a:xfrm>
            <a:off x="4261943" y="1757364"/>
            <a:ext cx="1922548" cy="2771774"/>
          </a:xfrm>
          <a:prstGeom prst="ellipse">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ISL Cameras are used to detect the colors on different faces and Ultimaker CURA for 3D printing</a:t>
            </a:r>
            <a:endParaRPr sz="1800">
              <a:solidFill>
                <a:schemeClr val="lt1"/>
              </a:solidFill>
              <a:latin typeface="Gill Sans"/>
              <a:ea typeface="Gill Sans"/>
              <a:cs typeface="Gill Sans"/>
              <a:sym typeface="Gill Sans"/>
            </a:endParaRPr>
          </a:p>
        </p:txBody>
      </p:sp>
      <p:sp>
        <p:nvSpPr>
          <p:cNvPr id="387" name="Google Shape;387;p38"/>
          <p:cNvSpPr/>
          <p:nvPr/>
        </p:nvSpPr>
        <p:spPr>
          <a:xfrm>
            <a:off x="8308257" y="2290916"/>
            <a:ext cx="2113048" cy="1848465"/>
          </a:xfrm>
          <a:prstGeom prst="roundRect">
            <a:avLst>
              <a:gd fmla="val 16667" name="adj"/>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Desired algorithms are used to generate step for solving the cube on a laptop</a:t>
            </a:r>
            <a:endParaRPr sz="1800">
              <a:solidFill>
                <a:schemeClr val="lt1"/>
              </a:solidFill>
              <a:latin typeface="Gill Sans"/>
              <a:ea typeface="Gill Sans"/>
              <a:cs typeface="Gill Sans"/>
              <a:sym typeface="Gill Sans"/>
            </a:endParaRPr>
          </a:p>
        </p:txBody>
      </p:sp>
      <p:sp>
        <p:nvSpPr>
          <p:cNvPr id="388" name="Google Shape;388;p38"/>
          <p:cNvSpPr/>
          <p:nvPr/>
        </p:nvSpPr>
        <p:spPr>
          <a:xfrm>
            <a:off x="6054485" y="4455097"/>
            <a:ext cx="1848465" cy="1848465"/>
          </a:xfrm>
          <a:prstGeom prst="ellipse">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Instructions are sent to the Arduino for execution</a:t>
            </a:r>
            <a:endParaRPr sz="1800">
              <a:solidFill>
                <a:schemeClr val="lt1"/>
              </a:solidFill>
              <a:latin typeface="Gill Sans"/>
              <a:ea typeface="Gill Sans"/>
              <a:cs typeface="Gill Sans"/>
              <a:sym typeface="Gill Sans"/>
            </a:endParaRPr>
          </a:p>
        </p:txBody>
      </p:sp>
      <p:sp>
        <p:nvSpPr>
          <p:cNvPr id="389" name="Google Shape;389;p38"/>
          <p:cNvSpPr/>
          <p:nvPr/>
        </p:nvSpPr>
        <p:spPr>
          <a:xfrm>
            <a:off x="2007690" y="4574724"/>
            <a:ext cx="1848465" cy="1848465"/>
          </a:xfrm>
          <a:prstGeom prst="rect">
            <a:avLst/>
          </a:prstGeom>
          <a:solidFill>
            <a:schemeClr val="dk1"/>
          </a:solidFill>
          <a:ln cap="rnd"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Arduino sends commands to stepper motors and the cube is solved</a:t>
            </a:r>
            <a:endParaRPr sz="1800">
              <a:solidFill>
                <a:schemeClr val="lt1"/>
              </a:solidFill>
              <a:latin typeface="Gill Sans"/>
              <a:ea typeface="Gill Sans"/>
              <a:cs typeface="Gill Sans"/>
              <a:sym typeface="Gill Sans"/>
            </a:endParaRPr>
          </a:p>
        </p:txBody>
      </p:sp>
      <p:sp>
        <p:nvSpPr>
          <p:cNvPr id="390" name="Google Shape;390;p38"/>
          <p:cNvSpPr/>
          <p:nvPr/>
        </p:nvSpPr>
        <p:spPr>
          <a:xfrm>
            <a:off x="2959508" y="3008671"/>
            <a:ext cx="894737" cy="420329"/>
          </a:xfrm>
          <a:prstGeom prst="rightArrow">
            <a:avLst>
              <a:gd fmla="val 50000" name="adj1"/>
              <a:gd fmla="val 50000" name="adj2"/>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1" name="Google Shape;391;p38"/>
          <p:cNvSpPr/>
          <p:nvPr/>
        </p:nvSpPr>
        <p:spPr>
          <a:xfrm>
            <a:off x="6666272" y="3008671"/>
            <a:ext cx="894737" cy="420329"/>
          </a:xfrm>
          <a:prstGeom prst="rightArrow">
            <a:avLst>
              <a:gd fmla="val 50000" name="adj1"/>
              <a:gd fmla="val 50000" name="adj2"/>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2" name="Google Shape;392;p38"/>
          <p:cNvSpPr/>
          <p:nvPr/>
        </p:nvSpPr>
        <p:spPr>
          <a:xfrm rot="10800000">
            <a:off x="4712995" y="5285579"/>
            <a:ext cx="894737" cy="420329"/>
          </a:xfrm>
          <a:prstGeom prst="rightArrow">
            <a:avLst>
              <a:gd fmla="val 50000" name="adj1"/>
              <a:gd fmla="val 50000" name="adj2"/>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3" name="Google Shape;393;p38"/>
          <p:cNvSpPr/>
          <p:nvPr/>
        </p:nvSpPr>
        <p:spPr>
          <a:xfrm rot="10800000">
            <a:off x="8546592" y="4846742"/>
            <a:ext cx="814916" cy="867833"/>
          </a:xfrm>
          <a:prstGeom prst="bentArrow">
            <a:avLst>
              <a:gd fmla="val 25000" name="adj1"/>
              <a:gd fmla="val 25000" name="adj2"/>
              <a:gd fmla="val 25000" name="adj3"/>
              <a:gd fmla="val 43750" name="adj4"/>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sp>
        <p:nvSpPr>
          <p:cNvPr id="399" name="Google Shape;399;p39"/>
          <p:cNvSpPr/>
          <p:nvPr/>
        </p:nvSpPr>
        <p:spPr>
          <a:xfrm>
            <a:off x="0" y="536712"/>
            <a:ext cx="12192000" cy="63212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0" name="Google Shape;400;p39"/>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txBox="1"/>
          <p:nvPr>
            <p:ph type="title"/>
          </p:nvPr>
        </p:nvSpPr>
        <p:spPr>
          <a:xfrm>
            <a:off x="581192" y="5264487"/>
            <a:ext cx="11029616" cy="71887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2F2F2"/>
              </a:buClr>
              <a:buSzPts val="2800"/>
              <a:buFont typeface="Gill Sans"/>
              <a:buNone/>
            </a:pPr>
            <a:r>
              <a:rPr lang="en-US">
                <a:solidFill>
                  <a:srgbClr val="F2F2F2"/>
                </a:solidFill>
              </a:rPr>
              <a:t>LEARNING OUTCOMES</a:t>
            </a:r>
            <a:endParaRPr/>
          </a:p>
        </p:txBody>
      </p:sp>
      <p:pic>
        <p:nvPicPr>
          <p:cNvPr descr="Graphical user interface, application&#10;&#10;Description automatically generated" id="402" name="Google Shape;402;p39"/>
          <p:cNvPicPr preferRelativeResize="0"/>
          <p:nvPr>
            <p:ph idx="1" type="body"/>
          </p:nvPr>
        </p:nvPicPr>
        <p:blipFill rotWithShape="1">
          <a:blip r:embed="rId3">
            <a:alphaModFix/>
          </a:blip>
          <a:srcRect b="9433" l="0" r="-94" t="45111"/>
          <a:stretch/>
        </p:blipFill>
        <p:spPr>
          <a:xfrm>
            <a:off x="445146" y="1291496"/>
            <a:ext cx="11132386" cy="28072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002060"/>
              </a:buClr>
              <a:buSzPts val="2800"/>
              <a:buFont typeface="Gill Sans"/>
              <a:buNone/>
            </a:pPr>
            <a:r>
              <a:rPr lang="en-US">
                <a:solidFill>
                  <a:srgbClr val="002060"/>
                </a:solidFill>
              </a:rPr>
              <a:t>.</a:t>
            </a:r>
            <a:endParaRPr>
              <a:solidFill>
                <a:srgbClr val="002060"/>
              </a:solidFill>
            </a:endParaRPr>
          </a:p>
        </p:txBody>
      </p:sp>
      <p:sp>
        <p:nvSpPr>
          <p:cNvPr id="136" name="Google Shape;136;p4"/>
          <p:cNvSpPr txBox="1"/>
          <p:nvPr>
            <p:ph idx="1" type="body"/>
          </p:nvPr>
        </p:nvSpPr>
        <p:spPr>
          <a:xfrm>
            <a:off x="4705520" y="656529"/>
            <a:ext cx="5422390" cy="363304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56"/>
              <a:buNone/>
            </a:pPr>
            <a:r>
              <a:rPr lang="en-US"/>
              <a:t>WEEK 5</a:t>
            </a:r>
            <a:endParaRPr/>
          </a:p>
        </p:txBody>
      </p:sp>
      <p:sp>
        <p:nvSpPr>
          <p:cNvPr id="137" name="Google Shape;137;p4"/>
          <p:cNvSpPr txBox="1"/>
          <p:nvPr>
            <p:ph idx="2" type="body"/>
          </p:nvPr>
        </p:nvSpPr>
        <p:spPr>
          <a:xfrm>
            <a:off x="5984942" y="2046809"/>
            <a:ext cx="5422392" cy="363304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56"/>
              <a:buNone/>
            </a:pPr>
            <a:r>
              <a:rPr lang="en-US"/>
              <a:t>.</a:t>
            </a:r>
            <a:endParaRPr/>
          </a:p>
        </p:txBody>
      </p:sp>
      <p:sp>
        <p:nvSpPr>
          <p:cNvPr id="138" name="Google Shape;138;p4"/>
          <p:cNvSpPr txBox="1"/>
          <p:nvPr/>
        </p:nvSpPr>
        <p:spPr>
          <a:xfrm>
            <a:off x="1177047" y="2266754"/>
            <a:ext cx="23249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WEEK 4</a:t>
            </a:r>
            <a:endParaRPr sz="1800">
              <a:solidFill>
                <a:schemeClr val="dk1"/>
              </a:solidFill>
              <a:latin typeface="Gill Sans"/>
              <a:ea typeface="Gill Sans"/>
              <a:cs typeface="Gill Sans"/>
              <a:sym typeface="Gill Sans"/>
            </a:endParaRPr>
          </a:p>
        </p:txBody>
      </p:sp>
      <p:sp>
        <p:nvSpPr>
          <p:cNvPr id="139" name="Google Shape;139;p4"/>
          <p:cNvSpPr txBox="1"/>
          <p:nvPr/>
        </p:nvSpPr>
        <p:spPr>
          <a:xfrm>
            <a:off x="8162008" y="2372737"/>
            <a:ext cx="24902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WEEK 6</a:t>
            </a:r>
            <a:endParaRPr sz="1800">
              <a:solidFill>
                <a:schemeClr val="dk1"/>
              </a:solidFill>
              <a:latin typeface="Gill Sans"/>
              <a:ea typeface="Gill Sans"/>
              <a:cs typeface="Gill Sans"/>
              <a:sym typeface="Gill Sans"/>
            </a:endParaRPr>
          </a:p>
        </p:txBody>
      </p:sp>
      <p:sp>
        <p:nvSpPr>
          <p:cNvPr id="140" name="Google Shape;140;p4"/>
          <p:cNvSpPr/>
          <p:nvPr/>
        </p:nvSpPr>
        <p:spPr>
          <a:xfrm>
            <a:off x="581191" y="2718165"/>
            <a:ext cx="2324910" cy="952114"/>
          </a:xfrm>
          <a:prstGeom prst="roundRect">
            <a:avLst>
              <a:gd fmla="val 16667" name="adj"/>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1" name="Google Shape;141;p4"/>
          <p:cNvSpPr txBox="1"/>
          <p:nvPr/>
        </p:nvSpPr>
        <p:spPr>
          <a:xfrm flipH="1">
            <a:off x="791150" y="2820023"/>
            <a:ext cx="20330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Presentation of bot designs</a:t>
            </a:r>
            <a:endParaRPr sz="1800">
              <a:solidFill>
                <a:schemeClr val="lt1"/>
              </a:solidFill>
              <a:latin typeface="Gill Sans"/>
              <a:ea typeface="Gill Sans"/>
              <a:cs typeface="Gill Sans"/>
              <a:sym typeface="Gill Sans"/>
            </a:endParaRPr>
          </a:p>
        </p:txBody>
      </p:sp>
      <p:sp>
        <p:nvSpPr>
          <p:cNvPr id="142" name="Google Shape;142;p4"/>
          <p:cNvSpPr/>
          <p:nvPr/>
        </p:nvSpPr>
        <p:spPr>
          <a:xfrm>
            <a:off x="4203999" y="2636087"/>
            <a:ext cx="2354093" cy="1051201"/>
          </a:xfrm>
          <a:prstGeom prst="roundRect">
            <a:avLst>
              <a:gd fmla="val 16667" name="adj"/>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3" name="Google Shape;143;p4"/>
          <p:cNvSpPr/>
          <p:nvPr/>
        </p:nvSpPr>
        <p:spPr>
          <a:xfrm>
            <a:off x="7761655" y="2820023"/>
            <a:ext cx="2581493" cy="969497"/>
          </a:xfrm>
          <a:prstGeom prst="roundRect">
            <a:avLst>
              <a:gd fmla="val 16667" name="adj"/>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4" name="Google Shape;144;p4"/>
          <p:cNvSpPr txBox="1"/>
          <p:nvPr/>
        </p:nvSpPr>
        <p:spPr>
          <a:xfrm>
            <a:off x="4416329" y="2729271"/>
            <a:ext cx="218872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Discussion and modification of bot design</a:t>
            </a:r>
            <a:endParaRPr/>
          </a:p>
        </p:txBody>
      </p:sp>
      <p:sp>
        <p:nvSpPr>
          <p:cNvPr id="145" name="Google Shape;145;p4"/>
          <p:cNvSpPr txBox="1"/>
          <p:nvPr/>
        </p:nvSpPr>
        <p:spPr>
          <a:xfrm>
            <a:off x="8803532" y="4705478"/>
            <a:ext cx="18028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WEEKWEEWEE</a:t>
            </a:r>
            <a:endParaRPr/>
          </a:p>
        </p:txBody>
      </p:sp>
      <p:sp>
        <p:nvSpPr>
          <p:cNvPr id="146" name="Google Shape;146;p4"/>
          <p:cNvSpPr txBox="1"/>
          <p:nvPr/>
        </p:nvSpPr>
        <p:spPr>
          <a:xfrm>
            <a:off x="8290981" y="2998024"/>
            <a:ext cx="15503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Selection of bot design</a:t>
            </a:r>
            <a:endParaRPr/>
          </a:p>
        </p:txBody>
      </p:sp>
      <p:sp>
        <p:nvSpPr>
          <p:cNvPr id="147" name="Google Shape;147;p4"/>
          <p:cNvSpPr/>
          <p:nvPr/>
        </p:nvSpPr>
        <p:spPr>
          <a:xfrm>
            <a:off x="2366259" y="4705478"/>
            <a:ext cx="2422188" cy="874692"/>
          </a:xfrm>
          <a:prstGeom prst="roundRect">
            <a:avLst>
              <a:gd fmla="val 16667" name="adj"/>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8" name="Google Shape;148;p4"/>
          <p:cNvSpPr txBox="1"/>
          <p:nvPr/>
        </p:nvSpPr>
        <p:spPr>
          <a:xfrm>
            <a:off x="3137168" y="4248568"/>
            <a:ext cx="19187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WEEK7</a:t>
            </a:r>
            <a:endParaRPr/>
          </a:p>
        </p:txBody>
      </p:sp>
      <p:sp>
        <p:nvSpPr>
          <p:cNvPr id="149" name="Google Shape;149;p4"/>
          <p:cNvSpPr txBox="1"/>
          <p:nvPr/>
        </p:nvSpPr>
        <p:spPr>
          <a:xfrm>
            <a:off x="2339502" y="4794268"/>
            <a:ext cx="24221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Arduino code and code for scrambling the cube</a:t>
            </a:r>
            <a:endParaRPr/>
          </a:p>
        </p:txBody>
      </p:sp>
      <p:sp>
        <p:nvSpPr>
          <p:cNvPr id="150" name="Google Shape;150;p4"/>
          <p:cNvSpPr/>
          <p:nvPr/>
        </p:nvSpPr>
        <p:spPr>
          <a:xfrm>
            <a:off x="6228673" y="4675996"/>
            <a:ext cx="2847735" cy="923330"/>
          </a:xfrm>
          <a:prstGeom prst="roundRect">
            <a:avLst>
              <a:gd fmla="val 16667" name="adj"/>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1" name="Google Shape;151;p4"/>
          <p:cNvSpPr txBox="1"/>
          <p:nvPr/>
        </p:nvSpPr>
        <p:spPr>
          <a:xfrm>
            <a:off x="7182103" y="4265806"/>
            <a:ext cx="20622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WEEK8</a:t>
            </a:r>
            <a:endParaRPr/>
          </a:p>
        </p:txBody>
      </p:sp>
      <p:sp>
        <p:nvSpPr>
          <p:cNvPr id="152" name="Google Shape;152;p4"/>
          <p:cNvSpPr txBox="1"/>
          <p:nvPr/>
        </p:nvSpPr>
        <p:spPr>
          <a:xfrm>
            <a:off x="6876437" y="4826744"/>
            <a:ext cx="17704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Hardware integration</a:t>
            </a:r>
            <a:endParaRPr/>
          </a:p>
        </p:txBody>
      </p:sp>
      <p:sp>
        <p:nvSpPr>
          <p:cNvPr id="153" name="Google Shape;153;p4"/>
          <p:cNvSpPr txBox="1"/>
          <p:nvPr/>
        </p:nvSpPr>
        <p:spPr>
          <a:xfrm>
            <a:off x="972766" y="922820"/>
            <a:ext cx="52559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TIMELINE OF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0"/>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OVERALL SUMMARY</a:t>
            </a:r>
            <a:endParaRPr/>
          </a:p>
        </p:txBody>
      </p:sp>
      <p:sp>
        <p:nvSpPr>
          <p:cNvPr id="408" name="Google Shape;408;p40"/>
          <p:cNvSpPr txBox="1"/>
          <p:nvPr>
            <p:ph idx="2" type="body"/>
          </p:nvPr>
        </p:nvSpPr>
        <p:spPr>
          <a:xfrm>
            <a:off x="581194" y="2396887"/>
            <a:ext cx="11383266" cy="3284248"/>
          </a:xfrm>
          <a:prstGeom prst="rect">
            <a:avLst/>
          </a:prstGeom>
          <a:noFill/>
          <a:ln>
            <a:noFill/>
          </a:ln>
        </p:spPr>
        <p:txBody>
          <a:bodyPr anchorCtr="0" anchor="t" bIns="45700" lIns="91425" spcFirstLastPara="1" rIns="91425" wrap="square" tIns="45700">
            <a:normAutofit/>
          </a:bodyPr>
          <a:lstStyle/>
          <a:p>
            <a:pPr indent="-305435" lvl="0" marL="305435" rtl="0" algn="l">
              <a:spcBef>
                <a:spcPts val="0"/>
              </a:spcBef>
              <a:spcAft>
                <a:spcPts val="0"/>
              </a:spcAft>
              <a:buSzPts val="1840"/>
              <a:buChar char="◼"/>
            </a:pPr>
            <a:r>
              <a:rPr lang="en-US" sz="2000"/>
              <a:t>Total number of offline meets: 6</a:t>
            </a:r>
            <a:endParaRPr/>
          </a:p>
          <a:p>
            <a:pPr indent="-305435" lvl="0" marL="305435" rtl="0" algn="l">
              <a:spcBef>
                <a:spcPts val="1000"/>
              </a:spcBef>
              <a:spcAft>
                <a:spcPts val="0"/>
              </a:spcAft>
              <a:buSzPts val="1840"/>
              <a:buChar char="◼"/>
            </a:pPr>
            <a:r>
              <a:rPr lang="en-US" sz="2000"/>
              <a:t>Total number of online meets: 8</a:t>
            </a:r>
            <a:endParaRPr/>
          </a:p>
          <a:p>
            <a:pPr indent="-305435" lvl="0" marL="305435" rtl="0" algn="l">
              <a:spcBef>
                <a:spcPts val="1000"/>
              </a:spcBef>
              <a:spcAft>
                <a:spcPts val="0"/>
              </a:spcAft>
              <a:buSzPts val="1840"/>
              <a:buChar char="◼"/>
            </a:pPr>
            <a:r>
              <a:rPr lang="en-US" sz="2000"/>
              <a:t>Tools and software used:  Autodesk Fusion 360, basic knowledge of Arduino.</a:t>
            </a:r>
            <a:endParaRPr/>
          </a:p>
          <a:p>
            <a:pPr indent="-305435" lvl="0" marL="305435" rtl="0" algn="l">
              <a:spcBef>
                <a:spcPts val="1000"/>
              </a:spcBef>
              <a:spcAft>
                <a:spcPts val="0"/>
              </a:spcAft>
              <a:buSzPts val="1840"/>
              <a:buChar char="◼"/>
            </a:pPr>
            <a:r>
              <a:rPr lang="en-US" sz="2000"/>
              <a:t>Resources used : (22) - 3X3 Rubik's Cube issued by SpeedCubing Club.</a:t>
            </a:r>
            <a:endParaRPr/>
          </a:p>
          <a:p>
            <a:pPr indent="-305435" lvl="0" marL="305435" rtl="0" algn="l">
              <a:spcBef>
                <a:spcPts val="1000"/>
              </a:spcBef>
              <a:spcAft>
                <a:spcPts val="0"/>
              </a:spcAft>
              <a:buSzPts val="1840"/>
              <a:buChar char="◼"/>
            </a:pPr>
            <a:r>
              <a:rPr lang="en-US" sz="2000"/>
              <a:t>Venues: Robotics Club room, FB-471</a:t>
            </a:r>
            <a:endParaRPr/>
          </a:p>
          <a:p>
            <a:pPr indent="-305435" lvl="0" marL="305435" rtl="0" algn="l">
              <a:spcBef>
                <a:spcPts val="1000"/>
              </a:spcBef>
              <a:spcAft>
                <a:spcPts val="0"/>
              </a:spcAft>
              <a:buSzPts val="1840"/>
              <a:buChar char="◼"/>
            </a:pPr>
            <a:r>
              <a:rPr lang="en-US" sz="2000"/>
              <a:t>Total number of mentees: 20</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p41"/>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5" name="Google Shape;415;p41"/>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41"/>
          <p:cNvGrpSpPr/>
          <p:nvPr/>
        </p:nvGrpSpPr>
        <p:grpSpPr>
          <a:xfrm>
            <a:off x="446534" y="453643"/>
            <a:ext cx="11298933" cy="98554"/>
            <a:chOff x="446534" y="453643"/>
            <a:chExt cx="11298933" cy="98554"/>
          </a:xfrm>
        </p:grpSpPr>
        <p:sp>
          <p:nvSpPr>
            <p:cNvPr id="417" name="Google Shape;417;p4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41"/>
          <p:cNvSpPr txBox="1"/>
          <p:nvPr>
            <p:ph type="ctrTitle"/>
          </p:nvPr>
        </p:nvSpPr>
        <p:spPr>
          <a:xfrm>
            <a:off x="8296275" y="1419226"/>
            <a:ext cx="3081576" cy="1746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a:solidFill>
                  <a:srgbClr val="FFFFFF"/>
                </a:solidFill>
              </a:rPr>
              <a:t>THANK YOU</a:t>
            </a:r>
            <a:endParaRPr/>
          </a:p>
        </p:txBody>
      </p:sp>
      <p:pic>
        <p:nvPicPr>
          <p:cNvPr descr="Digital Numbers" id="421" name="Google Shape;421;p41"/>
          <p:cNvPicPr preferRelativeResize="0"/>
          <p:nvPr/>
        </p:nvPicPr>
        <p:blipFill rotWithShape="1">
          <a:blip r:embed="rId3">
            <a:alphaModFix/>
          </a:blip>
          <a:srcRect b="1" l="2189" r="9641" t="0"/>
          <a:stretch/>
        </p:blipFill>
        <p:spPr>
          <a:xfrm>
            <a:off x="446534" y="723899"/>
            <a:ext cx="7498616" cy="5676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5"/>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5400"/>
              <a:buFont typeface="Gill Sans"/>
              <a:buNone/>
            </a:pPr>
            <a:r>
              <a:rPr lang="en-US" sz="5400"/>
              <a:t>WEEK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txBox="1"/>
          <p:nvPr>
            <p:ph type="title"/>
          </p:nvPr>
        </p:nvSpPr>
        <p:spPr>
          <a:xfrm>
            <a:off x="581193" y="1144079"/>
            <a:ext cx="11029616" cy="57391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BEGINNER'S METHOD AND CFOP METHOD</a:t>
            </a:r>
            <a:endParaRPr/>
          </a:p>
        </p:txBody>
      </p:sp>
      <p:sp>
        <p:nvSpPr>
          <p:cNvPr id="164" name="Google Shape;164;p6"/>
          <p:cNvSpPr txBox="1"/>
          <p:nvPr>
            <p:ph idx="1" type="body"/>
          </p:nvPr>
        </p:nvSpPr>
        <p:spPr>
          <a:xfrm>
            <a:off x="581193" y="2228003"/>
            <a:ext cx="11037126" cy="450199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40"/>
              <a:buNone/>
            </a:pPr>
            <a:r>
              <a:rPr lang="en-US" sz="2000">
                <a:solidFill>
                  <a:schemeClr val="lt1"/>
                </a:solidFill>
              </a:rPr>
              <a:t>.</a:t>
            </a:r>
            <a:endParaRPr/>
          </a:p>
        </p:txBody>
      </p:sp>
      <p:sp>
        <p:nvSpPr>
          <p:cNvPr id="165" name="Google Shape;165;p6"/>
          <p:cNvSpPr txBox="1"/>
          <p:nvPr/>
        </p:nvSpPr>
        <p:spPr>
          <a:xfrm flipH="1">
            <a:off x="5827192" y="2297601"/>
            <a:ext cx="5713055" cy="3416320"/>
          </a:xfrm>
          <a:prstGeom prst="rect">
            <a:avLst/>
          </a:prstGeom>
          <a:noFill/>
          <a:ln>
            <a:noFill/>
          </a:ln>
        </p:spPr>
        <p:txBody>
          <a:bodyPr anchorCtr="0" anchor="t" bIns="45700" lIns="91425" spcFirstLastPara="1" rIns="91425" wrap="square" tIns="45700">
            <a:spAutoFit/>
          </a:bodyPr>
          <a:lstStyle/>
          <a:p>
            <a:pPr indent="-305435" lvl="0" marL="305435" marR="0" rtl="0" algn="l">
              <a:spcBef>
                <a:spcPts val="0"/>
              </a:spcBef>
              <a:spcAft>
                <a:spcPts val="0"/>
              </a:spcAft>
              <a:buNone/>
            </a:pPr>
            <a:r>
              <a:rPr b="1" lang="en-US" sz="1800">
                <a:solidFill>
                  <a:schemeClr val="dk1"/>
                </a:solidFill>
                <a:latin typeface="Gill Sans"/>
                <a:ea typeface="Gill Sans"/>
                <a:cs typeface="Gill Sans"/>
                <a:sym typeface="Gill Sans"/>
              </a:rPr>
              <a:t>CFOP: </a:t>
            </a:r>
            <a:r>
              <a:rPr lang="en-US" sz="1800">
                <a:solidFill>
                  <a:schemeClr val="dk1"/>
                </a:solidFill>
                <a:latin typeface="Gill Sans"/>
                <a:ea typeface="Gill Sans"/>
                <a:cs typeface="Gill Sans"/>
                <a:sym typeface="Gill Sans"/>
              </a:rPr>
              <a:t>This method is an advanced version of the beginner's method and is one of the most widely used method.</a:t>
            </a:r>
            <a:endParaRPr/>
          </a:p>
          <a:p>
            <a:pPr indent="-305435" lvl="0" marL="305435" marR="0" rtl="0" algn="l">
              <a:spcBef>
                <a:spcPts val="0"/>
              </a:spcBef>
              <a:spcAft>
                <a:spcPts val="0"/>
              </a:spcAft>
              <a:buNone/>
            </a:pPr>
            <a:r>
              <a:rPr lang="en-US" sz="1800">
                <a:solidFill>
                  <a:schemeClr val="dk1"/>
                </a:solidFill>
                <a:latin typeface="Gill Sans"/>
                <a:ea typeface="Gill Sans"/>
                <a:cs typeface="Gill Sans"/>
                <a:sym typeface="Gill Sans"/>
              </a:rPr>
              <a:t>In this method CFOP stands for Cross, F2L (First 2 layer), OLL (Orientation of Last Layer), PLL (Permutation of Last layer).</a:t>
            </a:r>
            <a:endParaRPr/>
          </a:p>
          <a:p>
            <a:pPr indent="-305435" lvl="0" marL="305435" marR="0" rtl="0" algn="l">
              <a:spcBef>
                <a:spcPts val="0"/>
              </a:spcBef>
              <a:spcAft>
                <a:spcPts val="0"/>
              </a:spcAft>
              <a:buNone/>
            </a:pPr>
            <a:r>
              <a:rPr lang="en-US" sz="1800">
                <a:solidFill>
                  <a:schemeClr val="dk1"/>
                </a:solidFill>
                <a:latin typeface="Gill Sans"/>
                <a:ea typeface="Gill Sans"/>
                <a:cs typeface="Gill Sans"/>
                <a:sym typeface="Gill Sans"/>
              </a:rPr>
              <a:t>Here we make the base layer cross as same as beginner's method. Then we learn a particular set of algorithms and intuitively use them to solve the First 2 cube layers simultaneously.</a:t>
            </a:r>
            <a:endParaRPr/>
          </a:p>
          <a:p>
            <a:pPr indent="-305435" lvl="0" marL="305435" marR="0" rtl="0" algn="l">
              <a:spcBef>
                <a:spcPts val="0"/>
              </a:spcBef>
              <a:spcAft>
                <a:spcPts val="0"/>
              </a:spcAft>
              <a:buNone/>
            </a:pPr>
            <a:r>
              <a:rPr lang="en-US" sz="1800">
                <a:solidFill>
                  <a:schemeClr val="dk1"/>
                </a:solidFill>
                <a:latin typeface="Gill Sans"/>
                <a:ea typeface="Gill Sans"/>
                <a:cs typeface="Gill Sans"/>
                <a:sym typeface="Gill Sans"/>
              </a:rPr>
              <a:t>In this method also the more algorithms you can memorize the lesser solve times you will get.</a:t>
            </a:r>
            <a:endParaRPr sz="1800">
              <a:solidFill>
                <a:schemeClr val="dk1"/>
              </a:solidFill>
              <a:latin typeface="Gill Sans"/>
              <a:ea typeface="Gill Sans"/>
              <a:cs typeface="Gill Sans"/>
              <a:sym typeface="Gill Sans"/>
            </a:endParaRPr>
          </a:p>
        </p:txBody>
      </p:sp>
      <p:sp>
        <p:nvSpPr>
          <p:cNvPr id="166" name="Google Shape;166;p6"/>
          <p:cNvSpPr txBox="1"/>
          <p:nvPr/>
        </p:nvSpPr>
        <p:spPr>
          <a:xfrm>
            <a:off x="651753" y="2811294"/>
            <a:ext cx="372569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Before starting working on the bot itself, we learned the basic terminologies of Rubik's cube like layers, corners, edges and faces.  And we also learned how to solve the Rubik's cube using Beginner's method </a:t>
            </a:r>
            <a:endParaRPr sz="1800">
              <a:solidFill>
                <a:schemeClr val="dk1"/>
              </a:solidFill>
              <a:latin typeface="Gill Sans"/>
              <a:ea typeface="Gill Sans"/>
              <a:cs typeface="Gill Sans"/>
              <a:sym typeface="Gill Sans"/>
            </a:endParaRPr>
          </a:p>
        </p:txBody>
      </p:sp>
      <p:sp>
        <p:nvSpPr>
          <p:cNvPr id="167" name="Google Shape;167;p6"/>
          <p:cNvSpPr/>
          <p:nvPr/>
        </p:nvSpPr>
        <p:spPr>
          <a:xfrm>
            <a:off x="437745" y="3005847"/>
            <a:ext cx="143448" cy="48638"/>
          </a:xfrm>
          <a:prstGeom prst="rightArrow">
            <a:avLst>
              <a:gd fmla="val 50000" name="adj1"/>
              <a:gd fmla="val 50000" name="adj2"/>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68" name="Google Shape;168;p6"/>
          <p:cNvSpPr txBox="1"/>
          <p:nvPr/>
        </p:nvSpPr>
        <p:spPr>
          <a:xfrm>
            <a:off x="330741" y="5067590"/>
            <a:ext cx="51556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https://ruwix.com/the-rubiks-cube/how-to-solve-the-rubiks-cube-beginners-method/amp/</a:t>
            </a:r>
            <a:endParaRPr/>
          </a:p>
        </p:txBody>
      </p:sp>
      <p:sp>
        <p:nvSpPr>
          <p:cNvPr id="169" name="Google Shape;169;p6"/>
          <p:cNvSpPr txBox="1"/>
          <p:nvPr/>
        </p:nvSpPr>
        <p:spPr>
          <a:xfrm>
            <a:off x="6381345" y="6196519"/>
            <a:ext cx="51556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http://www.rubiksplace.com/speedcubing/F2L-algorithms</a:t>
            </a:r>
            <a:endParaRPr/>
          </a:p>
        </p:txBody>
      </p:sp>
      <p:sp>
        <p:nvSpPr>
          <p:cNvPr id="170" name="Google Shape;170;p6"/>
          <p:cNvSpPr txBox="1"/>
          <p:nvPr/>
        </p:nvSpPr>
        <p:spPr>
          <a:xfrm>
            <a:off x="252669" y="4770071"/>
            <a:ext cx="30739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Link for beginner’s method:</a:t>
            </a:r>
            <a:endParaRPr/>
          </a:p>
        </p:txBody>
      </p:sp>
      <p:sp>
        <p:nvSpPr>
          <p:cNvPr id="171" name="Google Shape;171;p6"/>
          <p:cNvSpPr txBox="1"/>
          <p:nvPr/>
        </p:nvSpPr>
        <p:spPr>
          <a:xfrm>
            <a:off x="6527260" y="5933872"/>
            <a:ext cx="36381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Link for CFOP method: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7"/>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5400"/>
              <a:buFont typeface="Gill Sans"/>
              <a:buNone/>
            </a:pPr>
            <a:r>
              <a:rPr lang="en-US" sz="5400"/>
              <a:t>WEEK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AUTODESK FUSION360  TUTORIAL</a:t>
            </a:r>
            <a:endParaRPr/>
          </a:p>
        </p:txBody>
      </p:sp>
      <p:sp>
        <p:nvSpPr>
          <p:cNvPr id="182" name="Google Shape;182;p8"/>
          <p:cNvSpPr txBox="1"/>
          <p:nvPr>
            <p:ph idx="1" type="body"/>
          </p:nvPr>
        </p:nvSpPr>
        <p:spPr>
          <a:xfrm>
            <a:off x="464461" y="2068881"/>
            <a:ext cx="5422390" cy="3633047"/>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1656"/>
              <a:buChar char="◼"/>
            </a:pPr>
            <a:r>
              <a:rPr b="1" lang="en-US"/>
              <a:t>Autodesk Fusion360: </a:t>
            </a:r>
            <a:r>
              <a:rPr lang="en-US"/>
              <a:t>We were provided tutorial videos as well as online tutorial by our mentor on basics of Autodesk Fusion 360 software.</a:t>
            </a:r>
            <a:endParaRPr/>
          </a:p>
          <a:p>
            <a:pPr indent="-305435" lvl="0" marL="305435" rtl="0" algn="l">
              <a:spcBef>
                <a:spcPts val="960"/>
              </a:spcBef>
              <a:spcAft>
                <a:spcPts val="0"/>
              </a:spcAft>
              <a:buSzPts val="1656"/>
              <a:buChar char="◼"/>
            </a:pPr>
            <a:r>
              <a:rPr lang="en-US"/>
              <a:t>We learned about different tools in Fusion 360 and designed a simple </a:t>
            </a:r>
            <a:r>
              <a:rPr b="1" lang="en-US"/>
              <a:t>hinge </a:t>
            </a:r>
            <a:r>
              <a:rPr lang="en-US"/>
              <a:t>by implementing whatever we learnt.</a:t>
            </a:r>
            <a:endParaRPr/>
          </a:p>
        </p:txBody>
      </p:sp>
      <p:sp>
        <p:nvSpPr>
          <p:cNvPr id="183" name="Google Shape;183;p8"/>
          <p:cNvSpPr txBox="1"/>
          <p:nvPr/>
        </p:nvSpPr>
        <p:spPr>
          <a:xfrm>
            <a:off x="6188417" y="2839174"/>
            <a:ext cx="4620638"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Arduino Tutorial: </a:t>
            </a:r>
            <a:r>
              <a:rPr lang="en-US" sz="1800">
                <a:solidFill>
                  <a:schemeClr val="dk1"/>
                </a:solidFill>
                <a:latin typeface="Gill Sans"/>
                <a:ea typeface="Gill Sans"/>
                <a:cs typeface="Gill Sans"/>
                <a:sym typeface="Gill Sans"/>
              </a:rPr>
              <a:t>We were provided with a tutorial article and an online live tutorial to teach us about the different aspects of Arduino software side. We learned about the different types of Arduino boards, IDE installation, using computer language to give instructions to the Arduino board and implement different operations.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https://www.arduino.cc/en/software</a:t>
            </a:r>
            <a:endParaRPr/>
          </a:p>
        </p:txBody>
      </p:sp>
      <p:sp>
        <p:nvSpPr>
          <p:cNvPr id="184" name="Google Shape;184;p8"/>
          <p:cNvSpPr txBox="1"/>
          <p:nvPr>
            <p:ph idx="2" type="body"/>
          </p:nvPr>
        </p:nvSpPr>
        <p:spPr>
          <a:xfrm>
            <a:off x="6188417" y="2228003"/>
            <a:ext cx="5422392" cy="43616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56"/>
              <a:buNone/>
            </a:pPr>
            <a:r>
              <a:rPr lang="en-US">
                <a:solidFill>
                  <a:schemeClr val="lt1"/>
                </a:solidFill>
              </a:rPr>
              <a:t>.</a:t>
            </a:r>
            <a:endParaRPr/>
          </a:p>
        </p:txBody>
      </p:sp>
      <p:sp>
        <p:nvSpPr>
          <p:cNvPr id="185" name="Google Shape;185;p8"/>
          <p:cNvSpPr txBox="1"/>
          <p:nvPr/>
        </p:nvSpPr>
        <p:spPr>
          <a:xfrm>
            <a:off x="6188417" y="6099415"/>
            <a:ext cx="49902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https://www.tutorialspoint.com/arduino/index.htm</a:t>
            </a:r>
            <a:endParaRPr/>
          </a:p>
        </p:txBody>
      </p:sp>
      <p:sp>
        <p:nvSpPr>
          <p:cNvPr id="186" name="Google Shape;186;p8"/>
          <p:cNvSpPr txBox="1"/>
          <p:nvPr/>
        </p:nvSpPr>
        <p:spPr>
          <a:xfrm>
            <a:off x="6188417" y="5220070"/>
            <a:ext cx="27237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Link for Arduino tutorial:</a:t>
            </a:r>
            <a:endParaRPr/>
          </a:p>
        </p:txBody>
      </p:sp>
      <p:sp>
        <p:nvSpPr>
          <p:cNvPr id="187" name="Google Shape;187;p8"/>
          <p:cNvSpPr txBox="1"/>
          <p:nvPr/>
        </p:nvSpPr>
        <p:spPr>
          <a:xfrm>
            <a:off x="347729" y="4820828"/>
            <a:ext cx="58406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https://www.youtube.com/watch?v=cGJdwOwvbC8&amp;t=177s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9"/>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5400"/>
              <a:buFont typeface="Gill Sans"/>
              <a:buNone/>
            </a:pPr>
            <a:r>
              <a:rPr lang="en-US" sz="5400"/>
              <a:t>WEEK 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2022-06-11T12:21:06Z</dcterms:created>
  <dc:creator>Emaad Ahmed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0x010100C3A3499F84F6EF419CD5AA8728859015</vt:lpwstr>
  </property>
</Properties>
</file>